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0"/>
  </p:notesMasterIdLst>
  <p:sldIdLst>
    <p:sldId id="258" r:id="rId2"/>
    <p:sldId id="263" r:id="rId3"/>
    <p:sldId id="415" r:id="rId4"/>
    <p:sldId id="410" r:id="rId5"/>
    <p:sldId id="417" r:id="rId6"/>
    <p:sldId id="412" r:id="rId7"/>
    <p:sldId id="306" r:id="rId8"/>
    <p:sldId id="307" r:id="rId9"/>
    <p:sldId id="308" r:id="rId10"/>
    <p:sldId id="331" r:id="rId11"/>
    <p:sldId id="425" r:id="rId12"/>
    <p:sldId id="374" r:id="rId13"/>
    <p:sldId id="373" r:id="rId14"/>
    <p:sldId id="261" r:id="rId15"/>
    <p:sldId id="416" r:id="rId16"/>
    <p:sldId id="372" r:id="rId17"/>
    <p:sldId id="325" r:id="rId18"/>
    <p:sldId id="330" r:id="rId19"/>
    <p:sldId id="273" r:id="rId20"/>
    <p:sldId id="274" r:id="rId21"/>
    <p:sldId id="275" r:id="rId22"/>
    <p:sldId id="276" r:id="rId23"/>
    <p:sldId id="277" r:id="rId24"/>
    <p:sldId id="281" r:id="rId25"/>
    <p:sldId id="310" r:id="rId26"/>
    <p:sldId id="278" r:id="rId27"/>
    <p:sldId id="280" r:id="rId28"/>
    <p:sldId id="388" r:id="rId29"/>
    <p:sldId id="399" r:id="rId30"/>
    <p:sldId id="297" r:id="rId31"/>
    <p:sldId id="380" r:id="rId32"/>
    <p:sldId id="382" r:id="rId33"/>
    <p:sldId id="408" r:id="rId34"/>
    <p:sldId id="381" r:id="rId35"/>
    <p:sldId id="383" r:id="rId36"/>
    <p:sldId id="295" r:id="rId37"/>
    <p:sldId id="397" r:id="rId38"/>
    <p:sldId id="296" r:id="rId39"/>
    <p:sldId id="298" r:id="rId40"/>
    <p:sldId id="333" r:id="rId41"/>
    <p:sldId id="334" r:id="rId42"/>
    <p:sldId id="335" r:id="rId43"/>
    <p:sldId id="337" r:id="rId44"/>
    <p:sldId id="336" r:id="rId45"/>
    <p:sldId id="339" r:id="rId46"/>
    <p:sldId id="340" r:id="rId47"/>
    <p:sldId id="342" r:id="rId48"/>
    <p:sldId id="344" r:id="rId49"/>
    <p:sldId id="375" r:id="rId50"/>
    <p:sldId id="349" r:id="rId51"/>
    <p:sldId id="347" r:id="rId52"/>
    <p:sldId id="351" r:id="rId53"/>
    <p:sldId id="345" r:id="rId54"/>
    <p:sldId id="389" r:id="rId55"/>
    <p:sldId id="352" r:id="rId56"/>
    <p:sldId id="377" r:id="rId57"/>
    <p:sldId id="418" r:id="rId58"/>
    <p:sldId id="363" r:id="rId59"/>
    <p:sldId id="364" r:id="rId60"/>
    <p:sldId id="358" r:id="rId61"/>
    <p:sldId id="360" r:id="rId62"/>
    <p:sldId id="361" r:id="rId63"/>
    <p:sldId id="362" r:id="rId64"/>
    <p:sldId id="365" r:id="rId65"/>
    <p:sldId id="404" r:id="rId66"/>
    <p:sldId id="405" r:id="rId67"/>
    <p:sldId id="406" r:id="rId68"/>
    <p:sldId id="403" r:id="rId69"/>
    <p:sldId id="368" r:id="rId70"/>
    <p:sldId id="282" r:id="rId71"/>
    <p:sldId id="378" r:id="rId72"/>
    <p:sldId id="426" r:id="rId73"/>
    <p:sldId id="427" r:id="rId74"/>
    <p:sldId id="428" r:id="rId75"/>
    <p:sldId id="429" r:id="rId76"/>
    <p:sldId id="430" r:id="rId77"/>
    <p:sldId id="431" r:id="rId78"/>
    <p:sldId id="432" r:id="rId79"/>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1FA1"/>
    <a:srgbClr val="2A1A88"/>
    <a:srgbClr val="005D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99" autoAdjust="0"/>
    <p:restoredTop sz="81685" autoAdjust="0"/>
  </p:normalViewPr>
  <p:slideViewPr>
    <p:cSldViewPr>
      <p:cViewPr varScale="1">
        <p:scale>
          <a:sx n="70" d="100"/>
          <a:sy n="70" d="100"/>
        </p:scale>
        <p:origin x="1853" y="6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7236"/>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media/image1.jpeg>
</file>

<file path=ppt/media/image10.jpeg>
</file>

<file path=ppt/media/image11.png>
</file>

<file path=ppt/media/image13.pn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21.jpeg>
</file>

<file path=ppt/media/image22.jpeg>
</file>

<file path=ppt/media/image23.gif>
</file>

<file path=ppt/media/image24.jpeg>
</file>

<file path=ppt/media/image3.jpeg>
</file>

<file path=ppt/media/image4.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defRPr>
            </a:lvl1pPr>
          </a:lstStyle>
          <a:p>
            <a:pPr>
              <a:defRPr/>
            </a:pPr>
            <a:fld id="{94242376-2D63-4C8D-B998-7E332F9560B6}" type="datetimeFigureOut">
              <a:rPr lang="en-US"/>
              <a:pPr>
                <a:defRPr/>
              </a:pPr>
              <a:t>9/25/2018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defRPr>
            </a:lvl1pPr>
          </a:lstStyle>
          <a:p>
            <a:pPr>
              <a:defRPr/>
            </a:pPr>
            <a:fld id="{982D08E9-5EA8-44B2-BC4B-DAE2887E8B8B}" type="slidenum">
              <a:rPr lang="en-US"/>
              <a:pPr>
                <a:defRPr/>
              </a:pPr>
              <a:t>‹#›</a:t>
            </a:fld>
            <a:endParaRPr lang="en-US"/>
          </a:p>
        </p:txBody>
      </p:sp>
    </p:spTree>
    <p:extLst>
      <p:ext uri="{BB962C8B-B14F-4D97-AF65-F5344CB8AC3E}">
        <p14:creationId xmlns:p14="http://schemas.microsoft.com/office/powerpoint/2010/main" val="121587282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3</a:t>
            </a:fld>
            <a:endParaRPr lang="en-US"/>
          </a:p>
        </p:txBody>
      </p:sp>
    </p:spTree>
    <p:extLst>
      <p:ext uri="{BB962C8B-B14F-4D97-AF65-F5344CB8AC3E}">
        <p14:creationId xmlns:p14="http://schemas.microsoft.com/office/powerpoint/2010/main" val="1196844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“Bias is a systematic error in the design, conduct or analysis of a study that results in a mistaken estimate of an exposure’s effect on the risk of disease” (</a:t>
            </a:r>
            <a:r>
              <a:rPr lang="en-GB" dirty="0" err="1"/>
              <a:t>Schlesselman</a:t>
            </a:r>
            <a:r>
              <a:rPr lang="en-GB" dirty="0"/>
              <a:t> and </a:t>
            </a:r>
            <a:r>
              <a:rPr lang="en-GB" dirty="0" err="1"/>
              <a:t>Stolley</a:t>
            </a:r>
            <a:r>
              <a:rPr lang="en-GB" dirty="0"/>
              <a:t>, 1982).  </a:t>
            </a:r>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18</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23</a:t>
            </a:fld>
            <a:endParaRPr lang="en-US"/>
          </a:p>
        </p:txBody>
      </p:sp>
    </p:spTree>
    <p:extLst>
      <p:ext uri="{BB962C8B-B14F-4D97-AF65-F5344CB8AC3E}">
        <p14:creationId xmlns:p14="http://schemas.microsoft.com/office/powerpoint/2010/main" val="2857651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p:cNvSpPr>
            <a:spLocks noGrp="1" noRot="1" noChangeAspect="1" noTextEdit="1"/>
          </p:cNvSpPr>
          <p:nvPr>
            <p:ph type="sldImg"/>
          </p:nvPr>
        </p:nvSpPr>
        <p:spPr bwMode="auto">
          <a:noFill/>
          <a:ln>
            <a:solidFill>
              <a:srgbClr val="000000"/>
            </a:solidFill>
            <a:miter lim="800000"/>
            <a:headEnd/>
            <a:tailEnd/>
          </a:ln>
        </p:spPr>
      </p:sp>
      <p:sp>
        <p:nvSpPr>
          <p:cNvPr id="8397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p>
        </p:txBody>
      </p:sp>
      <p:sp>
        <p:nvSpPr>
          <p:cNvPr id="41988"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BDADD8C-D676-425B-81CD-7C3079659C7B}" type="slidenum">
              <a:rPr lang="en-US" smtClean="0"/>
              <a:pPr fontAlgn="base">
                <a:spcBef>
                  <a:spcPct val="0"/>
                </a:spcBef>
                <a:spcAft>
                  <a:spcPct val="0"/>
                </a:spcAft>
                <a:defRPr/>
              </a:pPr>
              <a:t>25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Group level can</a:t>
            </a:r>
            <a:r>
              <a:rPr lang="en-GB" baseline="0" dirty="0"/>
              <a:t> look at factors such as religion, race, climate, geography rather than the individual level of life style or genes, for example.  You may wish to explain ecological fallacy and biological fallacy, where there unit of correlations based on groups and individuals is switched.</a:t>
            </a:r>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28</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31</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Such</a:t>
            </a:r>
            <a:r>
              <a:rPr lang="en-GB" baseline="0" dirty="0"/>
              <a:t> an experiment would be unethical, if set up by someone on purpose.</a:t>
            </a:r>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32</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noTextEdit="1"/>
          </p:cNvSpPr>
          <p:nvPr>
            <p:ph type="sldImg"/>
          </p:nvPr>
        </p:nvSpPr>
        <p:spPr bwMode="auto">
          <a:noFill/>
          <a:ln>
            <a:solidFill>
              <a:srgbClr val="000000"/>
            </a:solidFill>
            <a:miter lim="800000"/>
            <a:headEnd/>
            <a:tailEnd/>
          </a:ln>
        </p:spPr>
      </p:sp>
      <p:sp>
        <p:nvSpPr>
          <p:cNvPr id="860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r>
              <a:rPr lang="en-GB" dirty="0"/>
              <a:t>Observational studies are cohort studies, case-control</a:t>
            </a:r>
            <a:r>
              <a:rPr lang="en-GB" baseline="0" dirty="0"/>
              <a:t> studies and </a:t>
            </a:r>
            <a:r>
              <a:rPr lang="en-GB" dirty="0"/>
              <a:t>cross sectional surveys.</a:t>
            </a:r>
            <a:r>
              <a:rPr lang="en-GB" baseline="0" dirty="0"/>
              <a:t>  Others are </a:t>
            </a:r>
            <a:r>
              <a:rPr lang="en-GB" dirty="0"/>
              <a:t>randomised control trials</a:t>
            </a:r>
            <a:r>
              <a:rPr lang="en-GB" baseline="0" dirty="0"/>
              <a:t> and </a:t>
            </a:r>
            <a:r>
              <a:rPr lang="en-GB" dirty="0"/>
              <a:t>case reports.</a:t>
            </a:r>
          </a:p>
        </p:txBody>
      </p:sp>
      <p:sp>
        <p:nvSpPr>
          <p:cNvPr id="4" name="Slide Number Placeholder 3"/>
          <p:cNvSpPr>
            <a:spLocks noGrp="1"/>
          </p:cNvSpPr>
          <p:nvPr>
            <p:ph type="sldNum" sz="quarter" idx="5"/>
          </p:nvPr>
        </p:nvSpPr>
        <p:spPr/>
        <p:txBody>
          <a:bodyPr/>
          <a:lstStyle/>
          <a:p>
            <a:pPr>
              <a:defRPr/>
            </a:pPr>
            <a:fld id="{B9139DB7-128E-4331-BED0-C59B26EAD528}" type="slidenum">
              <a:rPr lang="en-US" smtClean="0"/>
              <a:pPr>
                <a:defRPr/>
              </a:pPr>
              <a:t>34</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The local curate helped with the interviews of every single house</a:t>
            </a:r>
            <a:r>
              <a:rPr lang="en-GB" baseline="0" dirty="0"/>
              <a:t> that had registered a death </a:t>
            </a:r>
            <a:r>
              <a:rPr lang="en-GB" dirty="0"/>
              <a:t>and the follow up.  This</a:t>
            </a:r>
            <a:r>
              <a:rPr lang="en-GB" baseline="0" dirty="0"/>
              <a:t> was very modern at the time.  </a:t>
            </a:r>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36</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40</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This is the second type of evidence Snow was gathering.</a:t>
            </a:r>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47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7</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Image Placeholder 1"/>
          <p:cNvSpPr>
            <a:spLocks noGrp="1" noRot="1" noChangeAspect="1" noTextEdit="1"/>
          </p:cNvSpPr>
          <p:nvPr>
            <p:ph type="sldImg"/>
          </p:nvPr>
        </p:nvSpPr>
        <p:spPr bwMode="auto">
          <a:noFill/>
          <a:ln>
            <a:solidFill>
              <a:srgbClr val="000000"/>
            </a:solidFill>
            <a:miter lim="800000"/>
            <a:headEnd/>
            <a:tailEnd/>
          </a:ln>
        </p:spPr>
      </p:sp>
      <p:sp>
        <p:nvSpPr>
          <p:cNvPr id="8704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r>
              <a:rPr lang="en-GB"/>
              <a:t>Note that the map shows number of deaths, not the rate.</a:t>
            </a:r>
            <a:endParaRPr lang="en-US"/>
          </a:p>
        </p:txBody>
      </p:sp>
      <p:sp>
        <p:nvSpPr>
          <p:cNvPr id="4" name="Slide Number Placeholder 3"/>
          <p:cNvSpPr>
            <a:spLocks noGrp="1"/>
          </p:cNvSpPr>
          <p:nvPr>
            <p:ph type="sldNum" sz="quarter" idx="5"/>
          </p:nvPr>
        </p:nvSpPr>
        <p:spPr/>
        <p:txBody>
          <a:bodyPr/>
          <a:lstStyle/>
          <a:p>
            <a:pPr>
              <a:defRPr/>
            </a:pPr>
            <a:fld id="{E081B7B7-082D-4D1C-BF4A-00391C70181A}" type="slidenum">
              <a:rPr lang="en-US" smtClean="0"/>
              <a:pPr>
                <a:defRPr/>
              </a:pPr>
              <a:t>48</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Drawing</a:t>
            </a:r>
            <a:r>
              <a:rPr lang="en-GB" baseline="0" dirty="0"/>
              <a:t> m</a:t>
            </a:r>
            <a:r>
              <a:rPr lang="en-GB" dirty="0"/>
              <a:t>aps was not unusual at the</a:t>
            </a:r>
            <a:r>
              <a:rPr lang="en-GB" baseline="0" dirty="0"/>
              <a:t> time</a:t>
            </a:r>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49</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55</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61</a:t>
            </a:fld>
            <a:endParaRPr lang="en-US"/>
          </a:p>
        </p:txBody>
      </p:sp>
    </p:spTree>
    <p:extLst>
      <p:ext uri="{BB962C8B-B14F-4D97-AF65-F5344CB8AC3E}">
        <p14:creationId xmlns:p14="http://schemas.microsoft.com/office/powerpoint/2010/main" val="42851983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73</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76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Solving</a:t>
            </a:r>
            <a:r>
              <a:rPr lang="en-GB" baseline="0" dirty="0"/>
              <a:t> the mystery of transmission was perhaps as big an achievement as finding a cure for HIV / AIDS today (http://www.ph.ucla.edu/epi/snow/Snow_Laura_Ball.pdf)</a:t>
            </a:r>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10</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In 1865-66, the</a:t>
            </a:r>
            <a:r>
              <a:rPr lang="en-GB" baseline="0" dirty="0"/>
              <a:t> East London Waterworks Company</a:t>
            </a:r>
            <a:r>
              <a:rPr lang="en-GB" dirty="0"/>
              <a:t> was found to be illegally pumping water from a contaminated reservoir – but this is jumping ahead.  We do</a:t>
            </a:r>
            <a:r>
              <a:rPr lang="en-GB" baseline="0" dirty="0"/>
              <a:t> not have proof at Snow’s time that cholera was caused by sewage.</a:t>
            </a:r>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11</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Sewage-contaminated</a:t>
            </a:r>
            <a:r>
              <a:rPr lang="en-GB" baseline="0" dirty="0"/>
              <a:t> water was also viewed as a source of </a:t>
            </a:r>
            <a:r>
              <a:rPr lang="en-GB" baseline="0" dirty="0" err="1"/>
              <a:t>miasmata</a:t>
            </a:r>
            <a:r>
              <a:rPr lang="en-GB" baseline="0" dirty="0"/>
              <a:t> because of the smells of putrefaction and decomposition. </a:t>
            </a:r>
            <a:r>
              <a:rPr lang="en-US" sz="1200" baseline="0" dirty="0"/>
              <a:t> There were those who believed</a:t>
            </a:r>
            <a:r>
              <a:rPr lang="en-US" sz="1200" dirty="0"/>
              <a:t> that cholera was the retribution for sinful acts just as </a:t>
            </a:r>
            <a:r>
              <a:rPr lang="en-US" sz="1200" b="0" dirty="0"/>
              <a:t>some people </a:t>
            </a:r>
            <a:r>
              <a:rPr lang="en-US" sz="1200" dirty="0"/>
              <a:t>believed </a:t>
            </a:r>
            <a:r>
              <a:rPr lang="en-US" sz="1200" baseline="0" dirty="0"/>
              <a:t>with HIV/AIDS in our time</a:t>
            </a:r>
            <a:r>
              <a:rPr lang="en-US" sz="1200" dirty="0"/>
              <a:t>.</a:t>
            </a:r>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12</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dirty="0">
                <a:latin typeface="Miller"/>
                <a:ea typeface="Calibri" pitchFamily="34" charset="0"/>
                <a:cs typeface="Times New Roman" pitchFamily="18" charset="0"/>
              </a:rPr>
              <a:t>A controversial figure in Victorian England,</a:t>
            </a:r>
            <a:r>
              <a:rPr lang="en-GB" sz="1200" baseline="0" dirty="0">
                <a:latin typeface="Miller"/>
                <a:ea typeface="Calibri" pitchFamily="34" charset="0"/>
                <a:cs typeface="Times New Roman" pitchFamily="18" charset="0"/>
              </a:rPr>
              <a:t> Snow treated Queen Victoria with chloroform anaesthesia for the birth of two of her children.  He was a strong supporter of the formation of temperance societies (abstinence from alcohol).</a:t>
            </a:r>
          </a:p>
          <a:p>
            <a:endParaRPr lang="en-GB" sz="1200" baseline="0" dirty="0">
              <a:latin typeface="Miller"/>
              <a:cs typeface="Times New Roman" pitchFamily="18" charset="0"/>
            </a:endParaRPr>
          </a:p>
          <a:p>
            <a:r>
              <a:rPr lang="en-GB" dirty="0"/>
              <a:t>The</a:t>
            </a:r>
            <a:r>
              <a:rPr lang="en-GB" baseline="0" dirty="0"/>
              <a:t> pub is located on the site of the original Broad Street (now </a:t>
            </a:r>
            <a:r>
              <a:rPr lang="en-GB" baseline="0" dirty="0" err="1"/>
              <a:t>Broadwick</a:t>
            </a:r>
            <a:r>
              <a:rPr lang="en-GB" baseline="0" dirty="0"/>
              <a:t>) pump (a typical Victorian pump) marked by a pink granite stone, but mentioning this on the slide would be jumping ahead...</a:t>
            </a:r>
          </a:p>
          <a:p>
            <a:endParaRPr lang="en-GB" baseline="0" dirty="0"/>
          </a:p>
          <a:p>
            <a:r>
              <a:rPr lang="en-GB" dirty="0"/>
              <a:t>The residents of</a:t>
            </a:r>
            <a:r>
              <a:rPr lang="en-GB" baseline="0" dirty="0"/>
              <a:t> the</a:t>
            </a:r>
            <a:r>
              <a:rPr lang="en-GB" dirty="0"/>
              <a:t> water lanes of York next</a:t>
            </a:r>
            <a:r>
              <a:rPr lang="en-GB" baseline="0" dirty="0"/>
              <a:t> </a:t>
            </a:r>
            <a:r>
              <a:rPr lang="en-GB" dirty="0"/>
              <a:t>to the River Ouse had always obtained their water supply from the Ouse. Yet,</a:t>
            </a:r>
            <a:r>
              <a:rPr lang="en-GB" baseline="0" dirty="0"/>
              <a:t> following </a:t>
            </a:r>
            <a:r>
              <a:rPr lang="en-GB" dirty="0"/>
              <a:t>a local outbreak of cholera in this district,  they switched</a:t>
            </a:r>
            <a:r>
              <a:rPr lang="en-GB" baseline="0" dirty="0"/>
              <a:t> to</a:t>
            </a:r>
            <a:r>
              <a:rPr lang="en-GB" dirty="0"/>
              <a:t> the piped water in York and the outbreak stopped. When</a:t>
            </a:r>
            <a:r>
              <a:rPr lang="en-GB" baseline="0" dirty="0"/>
              <a:t> t</a:t>
            </a:r>
            <a:r>
              <a:rPr lang="en-GB" dirty="0"/>
              <a:t>he residents switched</a:t>
            </a:r>
            <a:r>
              <a:rPr lang="en-GB" baseline="0" dirty="0"/>
              <a:t> back</a:t>
            </a:r>
            <a:r>
              <a:rPr lang="en-GB" dirty="0"/>
              <a:t> to using the river water and cholera</a:t>
            </a:r>
            <a:r>
              <a:rPr lang="en-GB" baseline="0" dirty="0"/>
              <a:t> struck again, drawing water from the Ouse was prohibited.</a:t>
            </a:r>
            <a:endParaRPr lang="en-GB" dirty="0"/>
          </a:p>
          <a:p>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13</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14</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The second greatly expanded edition of his pamphlet published in 1855</a:t>
            </a:r>
            <a:r>
              <a:rPr lang="en-GB" baseline="0" dirty="0"/>
              <a:t> was more famous, but we do not want to jump ahead in time.  The 1855 edition includes the anecdotal material and conclusions of the earlier edition.</a:t>
            </a:r>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16</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a:t>It has been variously</a:t>
            </a:r>
            <a:r>
              <a:rPr lang="en-GB" baseline="0" dirty="0"/>
              <a:t> pointed out that Snow collected data based on his preconceived ideas, rather than generating a hypothesis based on his data.  (e.g., Brody H et al; Cameron D et al)</a:t>
            </a:r>
            <a:endParaRPr lang="en-GB" dirty="0"/>
          </a:p>
        </p:txBody>
      </p:sp>
      <p:sp>
        <p:nvSpPr>
          <p:cNvPr id="4" name="Slide Number Placeholder 3"/>
          <p:cNvSpPr>
            <a:spLocks noGrp="1"/>
          </p:cNvSpPr>
          <p:nvPr>
            <p:ph type="sldNum" sz="quarter" idx="10"/>
          </p:nvPr>
        </p:nvSpPr>
        <p:spPr/>
        <p:txBody>
          <a:bodyPr/>
          <a:lstStyle/>
          <a:p>
            <a:pPr>
              <a:defRPr/>
            </a:pPr>
            <a:fld id="{982D08E9-5EA8-44B2-BC4B-DAE2887E8B8B}" type="slidenum">
              <a:rPr lang="en-US" smtClean="0"/>
              <a:pPr>
                <a:defRPr/>
              </a:pPr>
              <a:t>17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780928"/>
            <a:ext cx="7772400" cy="2262113"/>
          </a:xfrm>
        </p:spPr>
        <p:txBody>
          <a:bodyPr>
            <a:noAutofit/>
          </a:bodyPr>
          <a:lstStyle>
            <a:lvl1pPr>
              <a:defRPr lang="en-US" sz="2800" baseline="0" smtClean="0">
                <a:latin typeface="Miller"/>
              </a:defRPr>
            </a:lvl1pPr>
          </a:lstStyle>
          <a:p>
            <a:endParaRPr lang="en-US" dirty="0"/>
          </a:p>
        </p:txBody>
      </p:sp>
      <p:sp>
        <p:nvSpPr>
          <p:cNvPr id="3" name="Subtitle 2"/>
          <p:cNvSpPr>
            <a:spLocks noGrp="1"/>
          </p:cNvSpPr>
          <p:nvPr>
            <p:ph type="subTitle" idx="1"/>
          </p:nvPr>
        </p:nvSpPr>
        <p:spPr>
          <a:xfrm>
            <a:off x="1371600" y="5157192"/>
            <a:ext cx="6400800" cy="481608"/>
          </a:xfrm>
        </p:spPr>
        <p:txBody>
          <a:bodyPr/>
          <a:lstStyle>
            <a:lvl1pPr marL="0" indent="0" algn="ctr">
              <a:buNone/>
              <a:defRPr sz="32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2AA5E0DC-D470-4701-A7CB-FE25ACA56AC7}" type="datetime1">
              <a:rPr lang="en-US" smtClean="0"/>
              <a:pPr>
                <a:defRPr/>
              </a:pPr>
              <a:t>9/25/2018</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http://msf.org.uk/schools-resources</a:t>
            </a:r>
          </a:p>
        </p:txBody>
      </p:sp>
      <p:sp>
        <p:nvSpPr>
          <p:cNvPr id="6" name="Slide Number Placeholder 5"/>
          <p:cNvSpPr>
            <a:spLocks noGrp="1"/>
          </p:cNvSpPr>
          <p:nvPr>
            <p:ph type="sldNum" sz="quarter" idx="12"/>
          </p:nvPr>
        </p:nvSpPr>
        <p:spPr/>
        <p:txBody>
          <a:bodyPr/>
          <a:lstStyle>
            <a:lvl1pPr>
              <a:defRPr/>
            </a:lvl1pPr>
          </a:lstStyle>
          <a:p>
            <a:pPr>
              <a:defRPr/>
            </a:pPr>
            <a:fld id="{38F48BC5-620B-4CC9-B198-4736503A32AD}"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C6B93DAA-CD89-4CAC-A773-F056A9881EDD}" type="datetime1">
              <a:rPr lang="en-US" smtClean="0"/>
              <a:pPr>
                <a:defRPr/>
              </a:pPr>
              <a:t>9/25/2018</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http://msf.org.uk/schools-resources</a:t>
            </a:r>
          </a:p>
        </p:txBody>
      </p:sp>
      <p:sp>
        <p:nvSpPr>
          <p:cNvPr id="6" name="Slide Number Placeholder 5"/>
          <p:cNvSpPr>
            <a:spLocks noGrp="1"/>
          </p:cNvSpPr>
          <p:nvPr>
            <p:ph type="sldNum" sz="quarter" idx="12"/>
          </p:nvPr>
        </p:nvSpPr>
        <p:spPr/>
        <p:txBody>
          <a:bodyPr/>
          <a:lstStyle>
            <a:lvl1pPr>
              <a:defRPr/>
            </a:lvl1pPr>
          </a:lstStyle>
          <a:p>
            <a:pPr>
              <a:defRPr/>
            </a:pPr>
            <a:fld id="{18076875-02EF-45B3-82C9-49E585751922}"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5A004B73-21CF-4E85-B455-7199EFE6B037}" type="datetime1">
              <a:rPr lang="en-US" smtClean="0"/>
              <a:pPr>
                <a:defRPr/>
              </a:pPr>
              <a:t>9/25/2018</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http://msf.org.uk/schools-resources</a:t>
            </a:r>
          </a:p>
        </p:txBody>
      </p:sp>
      <p:sp>
        <p:nvSpPr>
          <p:cNvPr id="6" name="Slide Number Placeholder 5"/>
          <p:cNvSpPr>
            <a:spLocks noGrp="1"/>
          </p:cNvSpPr>
          <p:nvPr>
            <p:ph type="sldNum" sz="quarter" idx="12"/>
          </p:nvPr>
        </p:nvSpPr>
        <p:spPr/>
        <p:txBody>
          <a:bodyPr/>
          <a:lstStyle>
            <a:lvl1pPr>
              <a:defRPr/>
            </a:lvl1pPr>
          </a:lstStyle>
          <a:p>
            <a:pPr>
              <a:defRPr/>
            </a:pPr>
            <a:fld id="{D700999B-2370-4BBD-859D-BFD208358C72}"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7" descr="J:\Office\Forms, Templates, Logo\Logos\NEW Dual Logos 2011\JPG\MSF_dual_English_RGB.jpg"/>
          <p:cNvPicPr>
            <a:picLocks noChangeAspect="1" noChangeArrowheads="1"/>
          </p:cNvPicPr>
          <p:nvPr userDrawn="1"/>
        </p:nvPicPr>
        <p:blipFill>
          <a:blip r:embed="rId2" cstate="print"/>
          <a:srcRect/>
          <a:stretch>
            <a:fillRect/>
          </a:stretch>
        </p:blipFill>
        <p:spPr bwMode="auto">
          <a:xfrm>
            <a:off x="250825" y="333375"/>
            <a:ext cx="1512863" cy="806070"/>
          </a:xfrm>
          <a:prstGeom prst="rect">
            <a:avLst/>
          </a:prstGeom>
          <a:noFill/>
          <a:ln w="9525">
            <a:noFill/>
            <a:miter lim="800000"/>
            <a:headEnd/>
            <a:tailEnd/>
          </a:ln>
        </p:spPr>
      </p:pic>
      <p:sp>
        <p:nvSpPr>
          <p:cNvPr id="2" name="Title 1"/>
          <p:cNvSpPr>
            <a:spLocks noGrp="1"/>
          </p:cNvSpPr>
          <p:nvPr>
            <p:ph type="title"/>
          </p:nvPr>
        </p:nvSpPr>
        <p:spPr>
          <a:xfrm>
            <a:off x="1691680" y="274638"/>
            <a:ext cx="5760640" cy="1143000"/>
          </a:xfrm>
        </p:spPr>
        <p:txBody>
          <a:bodyPr>
            <a:normAutofit/>
          </a:bodyPr>
          <a:lstStyle>
            <a:lvl1pPr>
              <a:defRPr sz="3600">
                <a:latin typeface="Miller"/>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Miller"/>
              </a:defRPr>
            </a:lvl1pPr>
            <a:lvl2pPr>
              <a:defRPr>
                <a:latin typeface="Miller"/>
              </a:defRPr>
            </a:lvl2pPr>
            <a:lvl3pPr>
              <a:defRPr>
                <a:latin typeface="Miller"/>
              </a:defRPr>
            </a:lvl3pPr>
            <a:lvl4pPr>
              <a:defRPr>
                <a:latin typeface="Miller"/>
              </a:defRPr>
            </a:lvl4pPr>
            <a:lvl5pPr>
              <a:defRPr>
                <a:latin typeface="Mille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3"/>
          <p:cNvSpPr>
            <a:spLocks noGrp="1"/>
          </p:cNvSpPr>
          <p:nvPr>
            <p:ph type="dt" sz="half" idx="10"/>
          </p:nvPr>
        </p:nvSpPr>
        <p:spPr/>
        <p:txBody>
          <a:bodyPr/>
          <a:lstStyle>
            <a:lvl1pPr>
              <a:defRPr/>
            </a:lvl1pPr>
          </a:lstStyle>
          <a:p>
            <a:pPr>
              <a:defRPr/>
            </a:pPr>
            <a:fld id="{21F05FD0-A081-455E-82FF-F591998C3210}" type="datetime1">
              <a:rPr lang="en-US" smtClean="0"/>
              <a:pPr>
                <a:defRPr/>
              </a:pPr>
              <a:t>9/25/2018</a:t>
            </a:fld>
            <a:endParaRPr lang="en-US"/>
          </a:p>
        </p:txBody>
      </p:sp>
      <p:sp>
        <p:nvSpPr>
          <p:cNvPr id="6" name="Footer Placeholder 4"/>
          <p:cNvSpPr>
            <a:spLocks noGrp="1"/>
          </p:cNvSpPr>
          <p:nvPr>
            <p:ph type="ftr" sz="quarter" idx="11"/>
          </p:nvPr>
        </p:nvSpPr>
        <p:spPr/>
        <p:txBody>
          <a:bodyPr/>
          <a:lstStyle>
            <a:lvl1pPr>
              <a:defRPr/>
            </a:lvl1pPr>
          </a:lstStyle>
          <a:p>
            <a:pPr>
              <a:defRPr/>
            </a:pPr>
            <a:r>
              <a:rPr lang="en-US"/>
              <a:t>http://msf.org.uk/schools-resources</a:t>
            </a:r>
          </a:p>
        </p:txBody>
      </p:sp>
      <p:sp>
        <p:nvSpPr>
          <p:cNvPr id="7" name="Slide Number Placeholder 5"/>
          <p:cNvSpPr>
            <a:spLocks noGrp="1"/>
          </p:cNvSpPr>
          <p:nvPr>
            <p:ph type="sldNum" sz="quarter" idx="12"/>
          </p:nvPr>
        </p:nvSpPr>
        <p:spPr/>
        <p:txBody>
          <a:bodyPr/>
          <a:lstStyle>
            <a:lvl1pPr>
              <a:defRPr/>
            </a:lvl1pPr>
          </a:lstStyle>
          <a:p>
            <a:pPr>
              <a:defRPr/>
            </a:pPr>
            <a:fld id="{7209EB5F-9ADA-430D-80C4-7BE1A216D3E7}"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normAutofit/>
          </a:bodyPr>
          <a:lstStyle>
            <a:lvl1pPr algn="l">
              <a:defRPr sz="3200" b="1" cap="all"/>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anchor="b">
            <a:normAutofit/>
          </a:bodyPr>
          <a:lstStyle>
            <a:lvl1pPr marL="0" indent="0">
              <a:buNone/>
              <a:defRPr sz="26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lvl1pPr>
              <a:defRPr/>
            </a:lvl1pPr>
          </a:lstStyle>
          <a:p>
            <a:pPr>
              <a:defRPr/>
            </a:pPr>
            <a:fld id="{EB009143-B42F-4514-9B9D-E84C59983627}" type="datetime1">
              <a:rPr lang="en-US" smtClean="0"/>
              <a:pPr>
                <a:defRPr/>
              </a:pPr>
              <a:t>9/25/2018</a:t>
            </a:fld>
            <a:endParaRPr lang="en-US"/>
          </a:p>
        </p:txBody>
      </p:sp>
      <p:sp>
        <p:nvSpPr>
          <p:cNvPr id="5" name="Footer Placeholder 4"/>
          <p:cNvSpPr>
            <a:spLocks noGrp="1"/>
          </p:cNvSpPr>
          <p:nvPr>
            <p:ph type="ftr" sz="quarter" idx="11"/>
          </p:nvPr>
        </p:nvSpPr>
        <p:spPr/>
        <p:txBody>
          <a:bodyPr/>
          <a:lstStyle>
            <a:lvl1pPr>
              <a:defRPr/>
            </a:lvl1pPr>
          </a:lstStyle>
          <a:p>
            <a:pPr>
              <a:defRPr/>
            </a:pPr>
            <a:r>
              <a:rPr lang="en-US"/>
              <a:t>http://msf.org.uk/schools-resources</a:t>
            </a:r>
          </a:p>
        </p:txBody>
      </p:sp>
      <p:sp>
        <p:nvSpPr>
          <p:cNvPr id="6" name="Slide Number Placeholder 5"/>
          <p:cNvSpPr>
            <a:spLocks noGrp="1"/>
          </p:cNvSpPr>
          <p:nvPr>
            <p:ph type="sldNum" sz="quarter" idx="12"/>
          </p:nvPr>
        </p:nvSpPr>
        <p:spPr/>
        <p:txBody>
          <a:bodyPr/>
          <a:lstStyle>
            <a:lvl1pPr>
              <a:defRPr/>
            </a:lvl1pPr>
          </a:lstStyle>
          <a:p>
            <a:pPr>
              <a:defRPr/>
            </a:pPr>
            <a:fld id="{5955CDFC-3D55-414D-90F1-E09E545F15D1}"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5" name="Picture 7" descr="J:\Office\Forms, Templates, Logo\Logos\NEW Dual Logos 2011\JPG\MSF_dual_English_RGB.jpg"/>
          <p:cNvPicPr>
            <a:picLocks noChangeAspect="1" noChangeArrowheads="1"/>
          </p:cNvPicPr>
          <p:nvPr userDrawn="1"/>
        </p:nvPicPr>
        <p:blipFill>
          <a:blip r:embed="rId2" cstate="print"/>
          <a:srcRect/>
          <a:stretch>
            <a:fillRect/>
          </a:stretch>
        </p:blipFill>
        <p:spPr bwMode="auto">
          <a:xfrm>
            <a:off x="250825" y="260350"/>
            <a:ext cx="1620838" cy="865188"/>
          </a:xfrm>
          <a:prstGeom prst="rect">
            <a:avLst/>
          </a:prstGeom>
          <a:noFill/>
          <a:ln w="9525">
            <a:noFill/>
            <a:miter lim="800000"/>
            <a:headEnd/>
            <a:tailEnd/>
          </a:ln>
        </p:spPr>
      </p:pic>
      <p:sp>
        <p:nvSpPr>
          <p:cNvPr id="2" name="Title 1"/>
          <p:cNvSpPr>
            <a:spLocks noGrp="1"/>
          </p:cNvSpPr>
          <p:nvPr>
            <p:ph type="title"/>
          </p:nvPr>
        </p:nvSpPr>
        <p:spPr>
          <a:xfrm>
            <a:off x="1907704" y="274638"/>
            <a:ext cx="6779096" cy="1143000"/>
          </a:xfrm>
        </p:spPr>
        <p:txBody>
          <a:bodyPr>
            <a:normAutofit/>
          </a:bodyPr>
          <a:lstStyle>
            <a:lvl1pPr>
              <a:defRPr sz="3600">
                <a:latin typeface="Miller"/>
              </a:defRPr>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Miller"/>
              </a:defRPr>
            </a:lvl1pPr>
            <a:lvl2pPr>
              <a:defRPr sz="2400">
                <a:latin typeface="Miller"/>
              </a:defRPr>
            </a:lvl2pPr>
            <a:lvl3pPr>
              <a:defRPr sz="2000">
                <a:latin typeface="Miller"/>
              </a:defRPr>
            </a:lvl3pPr>
            <a:lvl4pPr>
              <a:defRPr sz="1800">
                <a:latin typeface="Miller"/>
              </a:defRPr>
            </a:lvl4pPr>
            <a:lvl5pPr>
              <a:defRPr sz="1800">
                <a:latin typeface="Miller"/>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atin typeface="Miller"/>
              </a:defRPr>
            </a:lvl1pPr>
            <a:lvl2pPr>
              <a:defRPr sz="2400">
                <a:latin typeface="Miller"/>
              </a:defRPr>
            </a:lvl2pPr>
            <a:lvl3pPr>
              <a:defRPr sz="2000">
                <a:latin typeface="Miller"/>
              </a:defRPr>
            </a:lvl3pPr>
            <a:lvl4pPr>
              <a:defRPr sz="1800">
                <a:latin typeface="Miller"/>
              </a:defRPr>
            </a:lvl4pPr>
            <a:lvl5pPr>
              <a:defRPr sz="1800">
                <a:latin typeface="Miller"/>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Date Placeholder 4"/>
          <p:cNvSpPr>
            <a:spLocks noGrp="1"/>
          </p:cNvSpPr>
          <p:nvPr>
            <p:ph type="dt" sz="half" idx="10"/>
          </p:nvPr>
        </p:nvSpPr>
        <p:spPr/>
        <p:txBody>
          <a:bodyPr/>
          <a:lstStyle>
            <a:lvl1pPr>
              <a:defRPr/>
            </a:lvl1pPr>
          </a:lstStyle>
          <a:p>
            <a:pPr>
              <a:defRPr/>
            </a:pPr>
            <a:fld id="{5D5A45C7-8514-4972-9B90-1FE2F603A2A5}" type="datetime1">
              <a:rPr lang="en-US" smtClean="0"/>
              <a:pPr>
                <a:defRPr/>
              </a:pPr>
              <a:t>9/25/2018</a:t>
            </a:fld>
            <a:endParaRPr lang="en-US"/>
          </a:p>
        </p:txBody>
      </p:sp>
      <p:sp>
        <p:nvSpPr>
          <p:cNvPr id="7" name="Footer Placeholder 5"/>
          <p:cNvSpPr>
            <a:spLocks noGrp="1"/>
          </p:cNvSpPr>
          <p:nvPr>
            <p:ph type="ftr" sz="quarter" idx="11"/>
          </p:nvPr>
        </p:nvSpPr>
        <p:spPr/>
        <p:txBody>
          <a:bodyPr/>
          <a:lstStyle>
            <a:lvl1pPr>
              <a:defRPr/>
            </a:lvl1pPr>
          </a:lstStyle>
          <a:p>
            <a:pPr>
              <a:defRPr/>
            </a:pPr>
            <a:r>
              <a:rPr lang="en-US"/>
              <a:t>http://msf.org.uk/schools-resources</a:t>
            </a:r>
          </a:p>
        </p:txBody>
      </p:sp>
      <p:sp>
        <p:nvSpPr>
          <p:cNvPr id="8" name="Slide Number Placeholder 6"/>
          <p:cNvSpPr>
            <a:spLocks noGrp="1"/>
          </p:cNvSpPr>
          <p:nvPr>
            <p:ph type="sldNum" sz="quarter" idx="12"/>
          </p:nvPr>
        </p:nvSpPr>
        <p:spPr/>
        <p:txBody>
          <a:bodyPr/>
          <a:lstStyle>
            <a:lvl1pPr>
              <a:defRPr/>
            </a:lvl1pPr>
          </a:lstStyle>
          <a:p>
            <a:pPr>
              <a:defRPr/>
            </a:pPr>
            <a:fld id="{569D56D3-7882-41D8-9EE6-830978345B38}"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F527F755-313D-438F-BAC8-2BD7B93688DE}" type="datetime1">
              <a:rPr lang="en-US" smtClean="0"/>
              <a:pPr>
                <a:defRPr/>
              </a:pPr>
              <a:t>9/25/2018</a:t>
            </a:fld>
            <a:endParaRPr lang="en-US"/>
          </a:p>
        </p:txBody>
      </p:sp>
      <p:sp>
        <p:nvSpPr>
          <p:cNvPr id="8" name="Footer Placeholder 4"/>
          <p:cNvSpPr>
            <a:spLocks noGrp="1"/>
          </p:cNvSpPr>
          <p:nvPr>
            <p:ph type="ftr" sz="quarter" idx="11"/>
          </p:nvPr>
        </p:nvSpPr>
        <p:spPr/>
        <p:txBody>
          <a:bodyPr/>
          <a:lstStyle>
            <a:lvl1pPr>
              <a:defRPr/>
            </a:lvl1pPr>
          </a:lstStyle>
          <a:p>
            <a:pPr>
              <a:defRPr/>
            </a:pPr>
            <a:r>
              <a:rPr lang="en-US"/>
              <a:t>http://msf.org.uk/schools-resources</a:t>
            </a:r>
          </a:p>
        </p:txBody>
      </p:sp>
      <p:sp>
        <p:nvSpPr>
          <p:cNvPr id="9" name="Slide Number Placeholder 5"/>
          <p:cNvSpPr>
            <a:spLocks noGrp="1"/>
          </p:cNvSpPr>
          <p:nvPr>
            <p:ph type="sldNum" sz="quarter" idx="12"/>
          </p:nvPr>
        </p:nvSpPr>
        <p:spPr/>
        <p:txBody>
          <a:bodyPr/>
          <a:lstStyle>
            <a:lvl1pPr>
              <a:defRPr/>
            </a:lvl1pPr>
          </a:lstStyle>
          <a:p>
            <a:pPr>
              <a:defRPr/>
            </a:pPr>
            <a:fld id="{DA33409E-EF19-466D-8C51-8627A35E5993}"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3" name="Picture 7" descr="J:\Office\Forms, Templates, Logo\Logos\NEW Dual Logos 2011\JPG\MSF_dual_English_RGB.jpg"/>
          <p:cNvPicPr>
            <a:picLocks noChangeAspect="1" noChangeArrowheads="1"/>
          </p:cNvPicPr>
          <p:nvPr userDrawn="1"/>
        </p:nvPicPr>
        <p:blipFill>
          <a:blip r:embed="rId2" cstate="print"/>
          <a:srcRect/>
          <a:stretch>
            <a:fillRect/>
          </a:stretch>
        </p:blipFill>
        <p:spPr bwMode="auto">
          <a:xfrm>
            <a:off x="250825" y="333375"/>
            <a:ext cx="1620838" cy="863600"/>
          </a:xfrm>
          <a:prstGeom prst="rect">
            <a:avLst/>
          </a:prstGeom>
          <a:noFill/>
          <a:ln w="9525">
            <a:noFill/>
            <a:miter lim="800000"/>
            <a:headEnd/>
            <a:tailEnd/>
          </a:ln>
        </p:spPr>
      </p:pic>
      <p:sp>
        <p:nvSpPr>
          <p:cNvPr id="2" name="Title 1"/>
          <p:cNvSpPr>
            <a:spLocks noGrp="1"/>
          </p:cNvSpPr>
          <p:nvPr>
            <p:ph type="title"/>
          </p:nvPr>
        </p:nvSpPr>
        <p:spPr>
          <a:xfrm>
            <a:off x="1907704" y="274638"/>
            <a:ext cx="6779096" cy="1143000"/>
          </a:xfrm>
        </p:spPr>
        <p:txBody>
          <a:bodyPr>
            <a:normAutofit/>
          </a:bodyPr>
          <a:lstStyle>
            <a:lvl1pPr>
              <a:defRPr sz="3600">
                <a:latin typeface="Miller"/>
              </a:defRPr>
            </a:lvl1pPr>
          </a:lstStyle>
          <a:p>
            <a:r>
              <a:rPr lang="en-US" dirty="0"/>
              <a:t>Click to edit Master title style</a:t>
            </a:r>
          </a:p>
        </p:txBody>
      </p:sp>
      <p:sp>
        <p:nvSpPr>
          <p:cNvPr id="4" name="Date Placeholder 2"/>
          <p:cNvSpPr>
            <a:spLocks noGrp="1"/>
          </p:cNvSpPr>
          <p:nvPr>
            <p:ph type="dt" sz="half" idx="10"/>
          </p:nvPr>
        </p:nvSpPr>
        <p:spPr/>
        <p:txBody>
          <a:bodyPr/>
          <a:lstStyle>
            <a:lvl1pPr>
              <a:defRPr/>
            </a:lvl1pPr>
          </a:lstStyle>
          <a:p>
            <a:pPr>
              <a:defRPr/>
            </a:pPr>
            <a:fld id="{E362F2A3-8694-44F1-8127-071D1B4477C8}" type="datetime1">
              <a:rPr lang="en-US" smtClean="0"/>
              <a:pPr>
                <a:defRPr/>
              </a:pPr>
              <a:t>9/25/2018</a:t>
            </a:fld>
            <a:endParaRPr lang="en-US"/>
          </a:p>
        </p:txBody>
      </p:sp>
      <p:sp>
        <p:nvSpPr>
          <p:cNvPr id="5" name="Footer Placeholder 3"/>
          <p:cNvSpPr>
            <a:spLocks noGrp="1"/>
          </p:cNvSpPr>
          <p:nvPr>
            <p:ph type="ftr" sz="quarter" idx="11"/>
          </p:nvPr>
        </p:nvSpPr>
        <p:spPr/>
        <p:txBody>
          <a:bodyPr/>
          <a:lstStyle>
            <a:lvl1pPr>
              <a:defRPr/>
            </a:lvl1pPr>
          </a:lstStyle>
          <a:p>
            <a:pPr>
              <a:defRPr/>
            </a:pPr>
            <a:r>
              <a:rPr lang="en-US"/>
              <a:t>http://msf.org.uk/schools-resources</a:t>
            </a:r>
          </a:p>
        </p:txBody>
      </p:sp>
      <p:sp>
        <p:nvSpPr>
          <p:cNvPr id="6" name="Slide Number Placeholder 4"/>
          <p:cNvSpPr>
            <a:spLocks noGrp="1"/>
          </p:cNvSpPr>
          <p:nvPr>
            <p:ph type="sldNum" sz="quarter" idx="12"/>
          </p:nvPr>
        </p:nvSpPr>
        <p:spPr/>
        <p:txBody>
          <a:bodyPr/>
          <a:lstStyle>
            <a:lvl1pPr>
              <a:defRPr/>
            </a:lvl1pPr>
          </a:lstStyle>
          <a:p>
            <a:pPr>
              <a:defRPr/>
            </a:pPr>
            <a:fld id="{F918783E-CA09-4FDE-AFBC-1A013855398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42B10F07-6982-46FF-81CC-D7E2C6B97C80}" type="datetime1">
              <a:rPr lang="en-US" smtClean="0"/>
              <a:pPr>
                <a:defRPr/>
              </a:pPr>
              <a:t>9/25/2018</a:t>
            </a:fld>
            <a:endParaRPr lang="en-US"/>
          </a:p>
        </p:txBody>
      </p:sp>
      <p:sp>
        <p:nvSpPr>
          <p:cNvPr id="3" name="Footer Placeholder 4"/>
          <p:cNvSpPr>
            <a:spLocks noGrp="1"/>
          </p:cNvSpPr>
          <p:nvPr>
            <p:ph type="ftr" sz="quarter" idx="11"/>
          </p:nvPr>
        </p:nvSpPr>
        <p:spPr/>
        <p:txBody>
          <a:bodyPr/>
          <a:lstStyle>
            <a:lvl1pPr>
              <a:defRPr/>
            </a:lvl1pPr>
          </a:lstStyle>
          <a:p>
            <a:pPr>
              <a:defRPr/>
            </a:pPr>
            <a:r>
              <a:rPr lang="en-US"/>
              <a:t>http://msf.org.uk/schools-resources</a:t>
            </a:r>
          </a:p>
        </p:txBody>
      </p:sp>
      <p:sp>
        <p:nvSpPr>
          <p:cNvPr id="4" name="Slide Number Placeholder 5"/>
          <p:cNvSpPr>
            <a:spLocks noGrp="1"/>
          </p:cNvSpPr>
          <p:nvPr>
            <p:ph type="sldNum" sz="quarter" idx="12"/>
          </p:nvPr>
        </p:nvSpPr>
        <p:spPr/>
        <p:txBody>
          <a:bodyPr/>
          <a:lstStyle>
            <a:lvl1pPr>
              <a:defRPr/>
            </a:lvl1pPr>
          </a:lstStyle>
          <a:p>
            <a:pPr>
              <a:defRPr/>
            </a:pPr>
            <a:fld id="{843B64F1-0AA0-428A-B6C9-0F931E055F78}"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5" name="Picture 7" descr="J:\Office\Forms, Templates, Logo\Logos\NEW Dual Logos 2011\JPG\MSF_dual_English_RGB.jpg"/>
          <p:cNvPicPr>
            <a:picLocks noChangeAspect="1" noChangeArrowheads="1"/>
          </p:cNvPicPr>
          <p:nvPr userDrawn="1"/>
        </p:nvPicPr>
        <p:blipFill>
          <a:blip r:embed="rId2" cstate="print"/>
          <a:srcRect/>
          <a:stretch>
            <a:fillRect/>
          </a:stretch>
        </p:blipFill>
        <p:spPr bwMode="auto">
          <a:xfrm>
            <a:off x="179388" y="188913"/>
            <a:ext cx="1619250" cy="863600"/>
          </a:xfrm>
          <a:prstGeom prst="rect">
            <a:avLst/>
          </a:prstGeom>
          <a:noFill/>
          <a:ln w="9525">
            <a:noFill/>
            <a:miter lim="800000"/>
            <a:headEnd/>
            <a:tailEnd/>
          </a:ln>
        </p:spPr>
      </p:pic>
      <p:sp>
        <p:nvSpPr>
          <p:cNvPr id="2" name="Title 1"/>
          <p:cNvSpPr>
            <a:spLocks noGrp="1"/>
          </p:cNvSpPr>
          <p:nvPr>
            <p:ph type="title"/>
          </p:nvPr>
        </p:nvSpPr>
        <p:spPr>
          <a:xfrm>
            <a:off x="1835696" y="273050"/>
            <a:ext cx="1629817" cy="1162050"/>
          </a:xfrm>
        </p:spPr>
        <p:txBody>
          <a:bodyPr anchor="b"/>
          <a:lstStyle>
            <a:lvl1pPr algn="l">
              <a:defRPr sz="2000" b="1">
                <a:latin typeface="Miller"/>
              </a:defRPr>
            </a:lvl1pPr>
          </a:lstStyle>
          <a:p>
            <a:r>
              <a:rPr lang="en-US" dirty="0"/>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atin typeface="Miller"/>
              </a:defRPr>
            </a:lvl1pPr>
            <a:lvl2pPr>
              <a:defRPr sz="2800">
                <a:latin typeface="Miller"/>
              </a:defRPr>
            </a:lvl2pPr>
            <a:lvl3pPr>
              <a:defRPr sz="2400">
                <a:latin typeface="Miller"/>
              </a:defRPr>
            </a:lvl3pPr>
            <a:lvl4pPr>
              <a:defRPr sz="2000">
                <a:latin typeface="Miller"/>
              </a:defRPr>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atin typeface="Miller"/>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6" name="Date Placeholder 4"/>
          <p:cNvSpPr>
            <a:spLocks noGrp="1"/>
          </p:cNvSpPr>
          <p:nvPr>
            <p:ph type="dt" sz="half" idx="10"/>
          </p:nvPr>
        </p:nvSpPr>
        <p:spPr/>
        <p:txBody>
          <a:bodyPr/>
          <a:lstStyle>
            <a:lvl1pPr>
              <a:defRPr/>
            </a:lvl1pPr>
          </a:lstStyle>
          <a:p>
            <a:pPr>
              <a:defRPr/>
            </a:pPr>
            <a:fld id="{E3DE9367-84DF-4527-9A0F-8398A49D3934}" type="datetime1">
              <a:rPr lang="en-US" smtClean="0"/>
              <a:pPr>
                <a:defRPr/>
              </a:pPr>
              <a:t>9/25/2018</a:t>
            </a:fld>
            <a:endParaRPr lang="en-US"/>
          </a:p>
        </p:txBody>
      </p:sp>
      <p:sp>
        <p:nvSpPr>
          <p:cNvPr id="7" name="Footer Placeholder 5"/>
          <p:cNvSpPr>
            <a:spLocks noGrp="1"/>
          </p:cNvSpPr>
          <p:nvPr>
            <p:ph type="ftr" sz="quarter" idx="11"/>
          </p:nvPr>
        </p:nvSpPr>
        <p:spPr/>
        <p:txBody>
          <a:bodyPr/>
          <a:lstStyle>
            <a:lvl1pPr>
              <a:defRPr/>
            </a:lvl1pPr>
          </a:lstStyle>
          <a:p>
            <a:pPr>
              <a:defRPr/>
            </a:pPr>
            <a:r>
              <a:rPr lang="en-US"/>
              <a:t>http://msf.org.uk/schools-resources</a:t>
            </a:r>
          </a:p>
        </p:txBody>
      </p:sp>
      <p:sp>
        <p:nvSpPr>
          <p:cNvPr id="8" name="Slide Number Placeholder 6"/>
          <p:cNvSpPr>
            <a:spLocks noGrp="1"/>
          </p:cNvSpPr>
          <p:nvPr>
            <p:ph type="sldNum" sz="quarter" idx="12"/>
          </p:nvPr>
        </p:nvSpPr>
        <p:spPr/>
        <p:txBody>
          <a:bodyPr/>
          <a:lstStyle>
            <a:lvl1pPr>
              <a:defRPr/>
            </a:lvl1pPr>
          </a:lstStyle>
          <a:p>
            <a:pPr>
              <a:defRPr/>
            </a:pPr>
            <a:fld id="{A1134C30-C629-4B4F-8501-18B1651BCB24}"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5" name="Picture 7" descr="J:\Office\Forms, Templates, Logo\Logos\NEW Dual Logos 2011\JPG\MSF_dual_English_RGB.jpg"/>
          <p:cNvPicPr>
            <a:picLocks noChangeAspect="1" noChangeArrowheads="1"/>
          </p:cNvPicPr>
          <p:nvPr userDrawn="1"/>
        </p:nvPicPr>
        <p:blipFill>
          <a:blip r:embed="rId2" cstate="print"/>
          <a:srcRect/>
          <a:stretch>
            <a:fillRect/>
          </a:stretch>
        </p:blipFill>
        <p:spPr bwMode="auto">
          <a:xfrm>
            <a:off x="250825" y="476250"/>
            <a:ext cx="1584325" cy="720725"/>
          </a:xfrm>
          <a:prstGeom prst="rect">
            <a:avLst/>
          </a:prstGeom>
          <a:noFill/>
          <a:ln w="9525">
            <a:noFill/>
            <a:miter lim="800000"/>
            <a:headEnd/>
            <a:tailEnd/>
          </a:ln>
        </p:spPr>
      </p:pic>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Date Placeholder 4"/>
          <p:cNvSpPr>
            <a:spLocks noGrp="1"/>
          </p:cNvSpPr>
          <p:nvPr>
            <p:ph type="dt" sz="half" idx="10"/>
          </p:nvPr>
        </p:nvSpPr>
        <p:spPr/>
        <p:txBody>
          <a:bodyPr/>
          <a:lstStyle>
            <a:lvl1pPr>
              <a:defRPr/>
            </a:lvl1pPr>
          </a:lstStyle>
          <a:p>
            <a:pPr>
              <a:defRPr/>
            </a:pPr>
            <a:fld id="{CE420516-8B81-4220-8EE1-1AB99C59B28E}" type="datetime1">
              <a:rPr lang="en-US" smtClean="0"/>
              <a:pPr>
                <a:defRPr/>
              </a:pPr>
              <a:t>9/25/2018</a:t>
            </a:fld>
            <a:endParaRPr lang="en-US"/>
          </a:p>
        </p:txBody>
      </p:sp>
      <p:sp>
        <p:nvSpPr>
          <p:cNvPr id="7" name="Footer Placeholder 5"/>
          <p:cNvSpPr>
            <a:spLocks noGrp="1"/>
          </p:cNvSpPr>
          <p:nvPr>
            <p:ph type="ftr" sz="quarter" idx="11"/>
          </p:nvPr>
        </p:nvSpPr>
        <p:spPr/>
        <p:txBody>
          <a:bodyPr/>
          <a:lstStyle>
            <a:lvl1pPr>
              <a:defRPr/>
            </a:lvl1pPr>
          </a:lstStyle>
          <a:p>
            <a:pPr>
              <a:defRPr/>
            </a:pPr>
            <a:r>
              <a:rPr lang="en-US"/>
              <a:t>http://msf.org.uk/schools-resources</a:t>
            </a:r>
          </a:p>
        </p:txBody>
      </p:sp>
      <p:sp>
        <p:nvSpPr>
          <p:cNvPr id="8" name="Slide Number Placeholder 6"/>
          <p:cNvSpPr>
            <a:spLocks noGrp="1"/>
          </p:cNvSpPr>
          <p:nvPr>
            <p:ph type="sldNum" sz="quarter" idx="12"/>
          </p:nvPr>
        </p:nvSpPr>
        <p:spPr/>
        <p:txBody>
          <a:bodyPr/>
          <a:lstStyle>
            <a:lvl1pPr>
              <a:defRPr/>
            </a:lvl1pPr>
          </a:lstStyle>
          <a:p>
            <a:pPr>
              <a:defRPr/>
            </a:pPr>
            <a:fld id="{47781E1E-C282-42AD-AFB8-92ADB39EC618}"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619250" y="274638"/>
            <a:ext cx="706755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defRPr>
            </a:lvl1pPr>
          </a:lstStyle>
          <a:p>
            <a:pPr>
              <a:defRPr/>
            </a:pPr>
            <a:fld id="{1B71F41A-9399-43DD-9C1F-7E1CDA737DC6}" type="datetime1">
              <a:rPr lang="en-US" smtClean="0"/>
              <a:pPr>
                <a:defRPr/>
              </a:pPr>
              <a:t>9/25/2018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defRPr>
            </a:lvl1pPr>
          </a:lstStyle>
          <a:p>
            <a:pPr>
              <a:defRPr/>
            </a:pPr>
            <a:r>
              <a:rPr lang="en-US"/>
              <a:t>http://msf.org.uk/schools-resources</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defRPr>
            </a:lvl1pPr>
          </a:lstStyle>
          <a:p>
            <a:pPr>
              <a:defRPr/>
            </a:pPr>
            <a:fld id="{4D1B8872-5435-4C6B-B7F0-0C3E395A83F1}" type="slidenum">
              <a:rPr lang="en-US"/>
              <a:pPr>
                <a:defRPr/>
              </a:pPr>
              <a:t>‹#›</a:t>
            </a:fld>
            <a:endParaRPr lang="en-US"/>
          </a:p>
        </p:txBody>
      </p:sp>
      <p:pic>
        <p:nvPicPr>
          <p:cNvPr id="1031" name="Picture 6" descr="J:\Office\Forms, Templates, Logo\Logos\NEW Dual Logos 2011\JPG\MSF_dual_English_RGB.jpg"/>
          <p:cNvPicPr>
            <a:picLocks noChangeAspect="1" noChangeArrowheads="1"/>
          </p:cNvPicPr>
          <p:nvPr userDrawn="1"/>
        </p:nvPicPr>
        <p:blipFill>
          <a:blip r:embed="rId13" cstate="print"/>
          <a:srcRect/>
          <a:stretch>
            <a:fillRect/>
          </a:stretch>
        </p:blipFill>
        <p:spPr bwMode="auto">
          <a:xfrm>
            <a:off x="250825" y="549275"/>
            <a:ext cx="1368425" cy="6477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1" r:id="rId1"/>
    <p:sldLayoutId id="2147483687" r:id="rId2"/>
    <p:sldLayoutId id="2147483682" r:id="rId3"/>
    <p:sldLayoutId id="2147483688" r:id="rId4"/>
    <p:sldLayoutId id="2147483683" r:id="rId5"/>
    <p:sldLayoutId id="2147483689" r:id="rId6"/>
    <p:sldLayoutId id="2147483684" r:id="rId7"/>
    <p:sldLayoutId id="2147483690" r:id="rId8"/>
    <p:sldLayoutId id="2147483691" r:id="rId9"/>
    <p:sldLayoutId id="2147483685" r:id="rId10"/>
    <p:sldLayoutId id="2147483686" r:id="rId11"/>
  </p:sldLayoutIdLst>
  <p:hf sldNum="0" hdr="0" dt="0"/>
  <p:txStyles>
    <p:titleStyle>
      <a:lvl1pPr algn="ctr" rtl="0" eaLnBrk="0" fontAlgn="base" hangingPunct="0">
        <a:spcBef>
          <a:spcPct val="0"/>
        </a:spcBef>
        <a:spcAft>
          <a:spcPct val="0"/>
        </a:spcAft>
        <a:defRPr sz="3600" kern="1200">
          <a:solidFill>
            <a:schemeClr val="tx1"/>
          </a:solidFill>
          <a:latin typeface="Miller"/>
          <a:ea typeface="+mj-ea"/>
          <a:cs typeface="+mj-cs"/>
        </a:defRPr>
      </a:lvl1pPr>
      <a:lvl2pPr algn="ctr" rtl="0" eaLnBrk="0" fontAlgn="base" hangingPunct="0">
        <a:spcBef>
          <a:spcPct val="0"/>
        </a:spcBef>
        <a:spcAft>
          <a:spcPct val="0"/>
        </a:spcAft>
        <a:defRPr sz="3600">
          <a:solidFill>
            <a:schemeClr val="tx1"/>
          </a:solidFill>
          <a:latin typeface="Miller" charset="0"/>
        </a:defRPr>
      </a:lvl2pPr>
      <a:lvl3pPr algn="ctr" rtl="0" eaLnBrk="0" fontAlgn="base" hangingPunct="0">
        <a:spcBef>
          <a:spcPct val="0"/>
        </a:spcBef>
        <a:spcAft>
          <a:spcPct val="0"/>
        </a:spcAft>
        <a:defRPr sz="3600">
          <a:solidFill>
            <a:schemeClr val="tx1"/>
          </a:solidFill>
          <a:latin typeface="Miller" charset="0"/>
        </a:defRPr>
      </a:lvl3pPr>
      <a:lvl4pPr algn="ctr" rtl="0" eaLnBrk="0" fontAlgn="base" hangingPunct="0">
        <a:spcBef>
          <a:spcPct val="0"/>
        </a:spcBef>
        <a:spcAft>
          <a:spcPct val="0"/>
        </a:spcAft>
        <a:defRPr sz="3600">
          <a:solidFill>
            <a:schemeClr val="tx1"/>
          </a:solidFill>
          <a:latin typeface="Miller" charset="0"/>
        </a:defRPr>
      </a:lvl4pPr>
      <a:lvl5pPr algn="ctr" rtl="0" eaLnBrk="0" fontAlgn="base" hangingPunct="0">
        <a:spcBef>
          <a:spcPct val="0"/>
        </a:spcBef>
        <a:spcAft>
          <a:spcPct val="0"/>
        </a:spcAft>
        <a:defRPr sz="3600">
          <a:solidFill>
            <a:schemeClr val="tx1"/>
          </a:solidFill>
          <a:latin typeface="Miller" charset="0"/>
        </a:defRPr>
      </a:lvl5pPr>
      <a:lvl6pPr marL="457200" algn="ctr" rtl="0" fontAlgn="base">
        <a:spcBef>
          <a:spcPct val="0"/>
        </a:spcBef>
        <a:spcAft>
          <a:spcPct val="0"/>
        </a:spcAft>
        <a:defRPr sz="3600">
          <a:solidFill>
            <a:schemeClr val="tx1"/>
          </a:solidFill>
          <a:latin typeface="Miller" charset="0"/>
        </a:defRPr>
      </a:lvl6pPr>
      <a:lvl7pPr marL="914400" algn="ctr" rtl="0" fontAlgn="base">
        <a:spcBef>
          <a:spcPct val="0"/>
        </a:spcBef>
        <a:spcAft>
          <a:spcPct val="0"/>
        </a:spcAft>
        <a:defRPr sz="3600">
          <a:solidFill>
            <a:schemeClr val="tx1"/>
          </a:solidFill>
          <a:latin typeface="Miller" charset="0"/>
        </a:defRPr>
      </a:lvl7pPr>
      <a:lvl8pPr marL="1371600" algn="ctr" rtl="0" fontAlgn="base">
        <a:spcBef>
          <a:spcPct val="0"/>
        </a:spcBef>
        <a:spcAft>
          <a:spcPct val="0"/>
        </a:spcAft>
        <a:defRPr sz="3600">
          <a:solidFill>
            <a:schemeClr val="tx1"/>
          </a:solidFill>
          <a:latin typeface="Miller" charset="0"/>
        </a:defRPr>
      </a:lvl8pPr>
      <a:lvl9pPr marL="1828800" algn="ctr" rtl="0" fontAlgn="base">
        <a:spcBef>
          <a:spcPct val="0"/>
        </a:spcBef>
        <a:spcAft>
          <a:spcPct val="0"/>
        </a:spcAft>
        <a:defRPr sz="3600">
          <a:solidFill>
            <a:schemeClr val="tx1"/>
          </a:solidFill>
          <a:latin typeface="Miller"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iller"/>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iller"/>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iller"/>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iller"/>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iller"/>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ije.oxfordjournals.org/content/31/5/908.lon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www.sciencemuseum.org.uk/broughttolife/people/johnsnow.aspx" TargetMode="External"/><Relationship Id="rId5" Type="http://schemas.openxmlformats.org/officeDocument/2006/relationships/hyperlink" Target="http://johnsnowbicentenary.lshtm.ac.uk/about-john-snow/" TargetMode="External"/><Relationship Id="rId4" Type="http://schemas.openxmlformats.org/officeDocument/2006/relationships/hyperlink" Target="http://www.bbc.co.uk/history/historic_figures/snow_john.shtm"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dl.lshtm.ac.uk/download/webdev/devwork/epmtastercoursev2/tastercourses/epm101/fe01/page_01.ht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historyisnowmagazine.com/blog/2014/4/5/body-snatchers-and-dickens-london-shocking-tales-of-crime-in-19th-century-britain" TargetMode="External"/><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www.bmj.com/about-bmj/resources-readers/publications/epi"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www.uic.edu/sph/prepare/courses/PHLearning/EpiCourse/6InvestigatingAnOutbreak.pdf" TargetMode="External"/><Relationship Id="rId5" Type="http://schemas.openxmlformats.org/officeDocument/2006/relationships/hyperlink" Target="http://www.cdc.gov/excite/classroom/intro_epi.htm" TargetMode="External"/><Relationship Id="rId4" Type="http://schemas.openxmlformats.org/officeDocument/2006/relationships/hyperlink" Target="http://www.bmj.com/about-bmj/resources-readers/publications/epidemiology-uninitiated/1-what-epidemiology"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slide" Target="slide7.xml"/><Relationship Id="rId1" Type="http://schemas.openxmlformats.org/officeDocument/2006/relationships/slideLayout" Target="../slideLayouts/slideLayout2.xml"/><Relationship Id="rId5" Type="http://schemas.openxmlformats.org/officeDocument/2006/relationships/slide" Target="slide19.xml"/><Relationship Id="rId4" Type="http://schemas.openxmlformats.org/officeDocument/2006/relationships/slide" Target="slide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hyperlink" Target="http://www.evl.uic.edu/kreda/vis/snowcholera/" TargetMode="External"/><Relationship Id="rId4" Type="http://schemas.openxmlformats.org/officeDocument/2006/relationships/hyperlink" Target="http://www.ph.ucla.edu/epi/snow/highressnowmap.html" TargetMode="Externa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slide" Target="slide44.xml"/><Relationship Id="rId3" Type="http://schemas.openxmlformats.org/officeDocument/2006/relationships/slide" Target="slide27.xml"/><Relationship Id="rId7" Type="http://schemas.openxmlformats.org/officeDocument/2006/relationships/slide" Target="slide43.xml"/><Relationship Id="rId2" Type="http://schemas.openxmlformats.org/officeDocument/2006/relationships/slide" Target="slide22.xml"/><Relationship Id="rId1" Type="http://schemas.openxmlformats.org/officeDocument/2006/relationships/slideLayout" Target="../slideLayouts/slideLayout2.xml"/><Relationship Id="rId6" Type="http://schemas.openxmlformats.org/officeDocument/2006/relationships/slide" Target="slide41.xml"/><Relationship Id="rId5" Type="http://schemas.openxmlformats.org/officeDocument/2006/relationships/slide" Target="slide37.xml"/><Relationship Id="rId4" Type="http://schemas.openxmlformats.org/officeDocument/2006/relationships/slide" Target="slide3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hyperlink" Target="http://www.ph.ucla.edu/epi/snow/graphics/cricketfig6.jpg"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slide" Target="slide68.xml"/><Relationship Id="rId3" Type="http://schemas.openxmlformats.org/officeDocument/2006/relationships/slide" Target="slide48.xml"/><Relationship Id="rId7" Type="http://schemas.openxmlformats.org/officeDocument/2006/relationships/slide" Target="slide65.xml"/><Relationship Id="rId2" Type="http://schemas.openxmlformats.org/officeDocument/2006/relationships/slide" Target="slide45.xml"/><Relationship Id="rId1" Type="http://schemas.openxmlformats.org/officeDocument/2006/relationships/slideLayout" Target="../slideLayouts/slideLayout2.xml"/><Relationship Id="rId6" Type="http://schemas.openxmlformats.org/officeDocument/2006/relationships/slide" Target="slide61.xml"/><Relationship Id="rId5" Type="http://schemas.openxmlformats.org/officeDocument/2006/relationships/slide" Target="slide58.xml"/><Relationship Id="rId4" Type="http://schemas.openxmlformats.org/officeDocument/2006/relationships/slide" Target="slide5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hyperlink" Target="http://www.wellcomecollection.org/explore/time--place/topics/london/video.aspx?view=mike-jay-on-john-snow-and-the&amp;gclid=CN7k3P3yir8CFQEUwwod-TcA9w" TargetMode="Externa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hyperlink" Target="http://www.ph.ucla.edu/epi/snow/firstdiscoveredcholera.html" TargetMode="Externa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7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1.jpeg"/><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22.jpeg"/><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hyperlink" Target="mailto:schools@london.msf.org"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hyperlink" Target="http://www.lshtm.ac.uk/" TargetMode="External"/><Relationship Id="rId4" Type="http://schemas.openxmlformats.org/officeDocument/2006/relationships/hyperlink" Target="http://www.msf.org.uk/" TargetMode="Externa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3527425" y="1844824"/>
            <a:ext cx="5616575" cy="2262188"/>
          </a:xfrm>
        </p:spPr>
        <p:txBody>
          <a:bodyPr rtlCol="0"/>
          <a:lstStyle/>
          <a:p>
            <a:pPr eaLnBrk="1" hangingPunct="1">
              <a:defRPr/>
            </a:pPr>
            <a:r>
              <a:rPr lang="en-GB" sz="3200" b="1" i="1" dirty="0">
                <a:ea typeface="Calibri" pitchFamily="34" charset="0"/>
                <a:cs typeface="Times New Roman" pitchFamily="18" charset="0"/>
              </a:rPr>
              <a:t>Snow on Cholera</a:t>
            </a:r>
            <a:br>
              <a:rPr sz="1050" dirty="0">
                <a:latin typeface="Arial" pitchFamily="34" charset="0"/>
              </a:rPr>
            </a:br>
            <a:r>
              <a:rPr lang="en-GB" sz="3200" b="1" dirty="0">
                <a:ea typeface="Calibri" pitchFamily="34" charset="0"/>
                <a:cs typeface="Times New Roman" pitchFamily="18" charset="0"/>
              </a:rPr>
              <a:t>Epidemiology and data handling exercise</a:t>
            </a:r>
            <a:br>
              <a:rPr lang="en-GB" sz="3200" b="1" dirty="0">
                <a:ea typeface="Calibri" pitchFamily="34" charset="0"/>
                <a:cs typeface="Times New Roman" pitchFamily="18" charset="0"/>
              </a:rPr>
            </a:br>
            <a:r>
              <a:rPr lang="en-GB" sz="2300" dirty="0">
                <a:ea typeface="Calibri" pitchFamily="34" charset="0"/>
                <a:cs typeface="Times New Roman" pitchFamily="18" charset="0"/>
              </a:rPr>
              <a:t>- Without answer key -</a:t>
            </a:r>
            <a:br>
              <a:rPr lang="en-US" sz="2000" dirty="0"/>
            </a:br>
            <a:br>
              <a:rPr sz="1050" dirty="0">
                <a:latin typeface="Arial" pitchFamily="34" charset="0"/>
              </a:rPr>
            </a:br>
            <a:r>
              <a:rPr lang="en-GB" sz="2300" dirty="0">
                <a:ea typeface="Calibri" pitchFamily="34" charset="0"/>
                <a:cs typeface="Times New Roman" pitchFamily="18" charset="0"/>
              </a:rPr>
              <a:t>Adapted for</a:t>
            </a:r>
            <a:r>
              <a:rPr lang="en-GB" sz="2300" b="1" dirty="0">
                <a:ea typeface="Calibri" pitchFamily="34" charset="0"/>
                <a:cs typeface="Times New Roman" pitchFamily="18" charset="0"/>
              </a:rPr>
              <a:t> A level biology students</a:t>
            </a:r>
            <a:br>
              <a:rPr sz="1050" dirty="0">
                <a:latin typeface="Arial" pitchFamily="34" charset="0"/>
              </a:rPr>
            </a:br>
            <a:br>
              <a:rPr sz="1050" dirty="0">
                <a:latin typeface="Arial" pitchFamily="34" charset="0"/>
              </a:rPr>
            </a:br>
            <a:br>
              <a:rPr lang="en-GB" sz="2400" dirty="0">
                <a:latin typeface="Arial" pitchFamily="34" charset="0"/>
              </a:rPr>
            </a:br>
            <a:endParaRPr b="1" i="1" dirty="0"/>
          </a:p>
        </p:txBody>
      </p:sp>
      <p:sp>
        <p:nvSpPr>
          <p:cNvPr id="5" name="Subtitle 4"/>
          <p:cNvSpPr>
            <a:spLocks noGrp="1"/>
          </p:cNvSpPr>
          <p:nvPr>
            <p:ph type="subTitle" idx="1"/>
          </p:nvPr>
        </p:nvSpPr>
        <p:spPr>
          <a:xfrm>
            <a:off x="3131840" y="4509120"/>
            <a:ext cx="6012160" cy="1872208"/>
          </a:xfrm>
        </p:spPr>
        <p:txBody>
          <a:bodyPr rtlCol="0">
            <a:normAutofit fontScale="92500" lnSpcReduction="20000"/>
          </a:bodyPr>
          <a:lstStyle/>
          <a:p>
            <a:pPr eaLnBrk="1" fontAlgn="auto" hangingPunct="1">
              <a:spcAft>
                <a:spcPts val="0"/>
              </a:spcAft>
              <a:defRPr/>
            </a:pPr>
            <a:r>
              <a:rPr lang="en-GB" sz="2300" dirty="0">
                <a:solidFill>
                  <a:schemeClr val="tx1"/>
                </a:solidFill>
                <a:ea typeface="Calibri" pitchFamily="34" charset="0"/>
                <a:cs typeface="Times New Roman" pitchFamily="18" charset="0"/>
              </a:rPr>
              <a:t>By</a:t>
            </a:r>
            <a:r>
              <a:rPr lang="en-GB" sz="2300" dirty="0">
                <a:ea typeface="Calibri" pitchFamily="34" charset="0"/>
                <a:cs typeface="Times New Roman" pitchFamily="18" charset="0"/>
              </a:rPr>
              <a:t> </a:t>
            </a:r>
            <a:r>
              <a:rPr lang="en-GB" sz="2300" dirty="0" err="1">
                <a:solidFill>
                  <a:schemeClr val="tx1"/>
                </a:solidFill>
                <a:ea typeface="Calibri" pitchFamily="34" charset="0"/>
                <a:cs typeface="Times New Roman" pitchFamily="18" charset="0"/>
              </a:rPr>
              <a:t>Severa</a:t>
            </a:r>
            <a:r>
              <a:rPr lang="en-GB" sz="2300" dirty="0">
                <a:solidFill>
                  <a:schemeClr val="tx1"/>
                </a:solidFill>
                <a:ea typeface="Calibri" pitchFamily="34" charset="0"/>
                <a:cs typeface="Times New Roman" pitchFamily="18" charset="0"/>
              </a:rPr>
              <a:t> von </a:t>
            </a:r>
            <a:r>
              <a:rPr lang="en-GB" sz="2300" dirty="0" err="1">
                <a:solidFill>
                  <a:schemeClr val="tx1"/>
                </a:solidFill>
                <a:ea typeface="Calibri" pitchFamily="34" charset="0"/>
                <a:cs typeface="Times New Roman" pitchFamily="18" charset="0"/>
              </a:rPr>
              <a:t>Wentzel</a:t>
            </a:r>
            <a:r>
              <a:rPr lang="en-GB" sz="2300" dirty="0">
                <a:solidFill>
                  <a:schemeClr val="tx1"/>
                </a:solidFill>
                <a:ea typeface="Calibri" pitchFamily="34" charset="0"/>
                <a:cs typeface="Times New Roman" pitchFamily="18" charset="0"/>
              </a:rPr>
              <a:t> &amp; </a:t>
            </a:r>
          </a:p>
          <a:p>
            <a:pPr eaLnBrk="1" fontAlgn="auto" hangingPunct="1">
              <a:spcAft>
                <a:spcPts val="0"/>
              </a:spcAft>
              <a:defRPr/>
            </a:pPr>
            <a:r>
              <a:rPr lang="en-GB" sz="2300" dirty="0">
                <a:solidFill>
                  <a:schemeClr val="tx1"/>
                </a:solidFill>
                <a:ea typeface="Calibri" pitchFamily="34" charset="0"/>
                <a:cs typeface="Times New Roman" pitchFamily="18" charset="0"/>
              </a:rPr>
              <a:t>Mary Doherty </a:t>
            </a:r>
          </a:p>
          <a:p>
            <a:pPr eaLnBrk="1" fontAlgn="auto" hangingPunct="1">
              <a:spcAft>
                <a:spcPts val="0"/>
              </a:spcAft>
              <a:defRPr/>
            </a:pPr>
            <a:endParaRPr lang="en-GB" sz="2300" dirty="0">
              <a:solidFill>
                <a:schemeClr val="tx1"/>
              </a:solidFill>
              <a:ea typeface="Calibri" pitchFamily="34" charset="0"/>
              <a:cs typeface="Times New Roman" pitchFamily="18" charset="0"/>
            </a:endParaRPr>
          </a:p>
          <a:p>
            <a:pPr eaLnBrk="1" fontAlgn="auto" hangingPunct="1">
              <a:spcAft>
                <a:spcPts val="0"/>
              </a:spcAft>
              <a:defRPr/>
            </a:pPr>
            <a:r>
              <a:rPr lang="en-GB" sz="2600" b="1" dirty="0">
                <a:solidFill>
                  <a:srgbClr val="FF0000"/>
                </a:solidFill>
                <a:ea typeface="Calibri" pitchFamily="34" charset="0"/>
                <a:cs typeface="Times New Roman" pitchFamily="18" charset="0"/>
              </a:rPr>
              <a:t>Doctors Without Borders / </a:t>
            </a:r>
          </a:p>
          <a:p>
            <a:pPr eaLnBrk="1" fontAlgn="auto" hangingPunct="1">
              <a:spcAft>
                <a:spcPts val="0"/>
              </a:spcAft>
              <a:defRPr/>
            </a:pPr>
            <a:r>
              <a:rPr lang="en-GB" sz="2600" b="1" dirty="0" err="1">
                <a:solidFill>
                  <a:srgbClr val="FF0000"/>
                </a:solidFill>
                <a:ea typeface="Calibri" pitchFamily="34" charset="0"/>
                <a:cs typeface="Times New Roman" pitchFamily="18" charset="0"/>
              </a:rPr>
              <a:t>Medecins</a:t>
            </a:r>
            <a:r>
              <a:rPr lang="en-GB" sz="2600" b="1" dirty="0">
                <a:solidFill>
                  <a:srgbClr val="FF0000"/>
                </a:solidFill>
                <a:ea typeface="Calibri" pitchFamily="34" charset="0"/>
                <a:cs typeface="Times New Roman" pitchFamily="18" charset="0"/>
              </a:rPr>
              <a:t> Sans </a:t>
            </a:r>
            <a:r>
              <a:rPr lang="en-GB" sz="2600" b="1" dirty="0" err="1">
                <a:solidFill>
                  <a:srgbClr val="FF0000"/>
                </a:solidFill>
                <a:ea typeface="Calibri" pitchFamily="34" charset="0"/>
                <a:cs typeface="Times New Roman" pitchFamily="18" charset="0"/>
              </a:rPr>
              <a:t>Frontieres</a:t>
            </a:r>
            <a:r>
              <a:rPr lang="en-GB" sz="2600" b="1" dirty="0">
                <a:solidFill>
                  <a:srgbClr val="FF0000"/>
                </a:solidFill>
                <a:ea typeface="Calibri" pitchFamily="34" charset="0"/>
                <a:cs typeface="Times New Roman" pitchFamily="18" charset="0"/>
              </a:rPr>
              <a:t> (MSF)</a:t>
            </a:r>
          </a:p>
        </p:txBody>
      </p:sp>
      <p:pic>
        <p:nvPicPr>
          <p:cNvPr id="7" name="Picture 6"/>
          <p:cNvPicPr/>
          <p:nvPr/>
        </p:nvPicPr>
        <p:blipFill>
          <a:blip r:embed="rId2" cstate="print">
            <a:duotone>
              <a:schemeClr val="accent1">
                <a:shade val="45000"/>
                <a:satMod val="135000"/>
              </a:schemeClr>
              <a:prstClr val="white"/>
            </a:duotone>
            <a:lum/>
          </a:blip>
          <a:srcRect/>
          <a:stretch>
            <a:fillRect/>
          </a:stretch>
        </p:blipFill>
        <p:spPr bwMode="auto">
          <a:xfrm>
            <a:off x="395536" y="1412776"/>
            <a:ext cx="3024336" cy="4536504"/>
          </a:xfrm>
          <a:prstGeom prst="rect">
            <a:avLst/>
          </a:prstGeom>
          <a:ln w="228600" cap="sq" cmpd="thickThin">
            <a:noFill/>
            <a:prstDash val="solid"/>
            <a:miter lim="800000"/>
          </a:ln>
          <a:effectLst>
            <a:innerShdw blurRad="76200">
              <a:srgbClr val="000000"/>
            </a:innerShdw>
          </a:effectLst>
        </p:spPr>
      </p:pic>
      <p:sp>
        <p:nvSpPr>
          <p:cNvPr id="6" name="Footer Placeholder 5"/>
          <p:cNvSpPr>
            <a:spLocks noGrp="1"/>
          </p:cNvSpPr>
          <p:nvPr>
            <p:ph type="ftr" sz="quarter" idx="11"/>
          </p:nvPr>
        </p:nvSpPr>
        <p:spPr/>
        <p:txBody>
          <a:bodyPr/>
          <a:lstStyle/>
          <a:p>
            <a:pPr>
              <a:defRPr/>
            </a:pPr>
            <a:r>
              <a:rPr lang="en-US"/>
              <a:t>http://msf.org.uk/schools-resources</a:t>
            </a:r>
          </a:p>
        </p:txBody>
      </p:sp>
      <p:sp>
        <p:nvSpPr>
          <p:cNvPr id="8" name="TextBox 7"/>
          <p:cNvSpPr txBox="1"/>
          <p:nvPr/>
        </p:nvSpPr>
        <p:spPr>
          <a:xfrm>
            <a:off x="395536" y="6021288"/>
            <a:ext cx="2592288" cy="276999"/>
          </a:xfrm>
          <a:prstGeom prst="rect">
            <a:avLst/>
          </a:prstGeom>
          <a:noFill/>
        </p:spPr>
        <p:txBody>
          <a:bodyPr wrap="square" rtlCol="0">
            <a:spAutoFit/>
          </a:bodyPr>
          <a:lstStyle/>
          <a:p>
            <a:r>
              <a:rPr lang="en-GB" sz="1200" dirty="0">
                <a:latin typeface="Miller"/>
              </a:rPr>
              <a:t>Image: Kew Bridge Steam Museum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a:xfrm>
            <a:off x="1692275" y="274638"/>
            <a:ext cx="5759450" cy="1143000"/>
          </a:xfrm>
        </p:spPr>
        <p:txBody>
          <a:bodyPr>
            <a:normAutofit fontScale="90000"/>
          </a:bodyPr>
          <a:lstStyle/>
          <a:p>
            <a:pPr eaLnBrk="1" hangingPunct="1"/>
            <a:r>
              <a:rPr lang="en-GB" dirty="0">
                <a:latin typeface="Miller" charset="0"/>
              </a:rPr>
              <a:t>The mystery of cholera’s </a:t>
            </a:r>
            <a:br>
              <a:rPr lang="en-GB" dirty="0">
                <a:latin typeface="Miller" charset="0"/>
              </a:rPr>
            </a:br>
            <a:r>
              <a:rPr lang="en-GB" dirty="0">
                <a:latin typeface="Miller" charset="0"/>
              </a:rPr>
              <a:t>cause and transmission</a:t>
            </a:r>
            <a:endParaRPr lang="en-US" dirty="0">
              <a:latin typeface="Miller" charset="0"/>
            </a:endParaRPr>
          </a:p>
        </p:txBody>
      </p:sp>
      <p:sp>
        <p:nvSpPr>
          <p:cNvPr id="14339" name="Content Placeholder 2"/>
          <p:cNvSpPr>
            <a:spLocks noGrp="1"/>
          </p:cNvSpPr>
          <p:nvPr>
            <p:ph idx="1"/>
          </p:nvPr>
        </p:nvSpPr>
        <p:spPr>
          <a:xfrm>
            <a:off x="395536" y="1556792"/>
            <a:ext cx="8229600" cy="4525963"/>
          </a:xfrm>
        </p:spPr>
        <p:txBody>
          <a:bodyPr/>
          <a:lstStyle/>
          <a:p>
            <a:pPr marL="0" indent="0" eaLnBrk="1" hangingPunct="1">
              <a:buNone/>
            </a:pPr>
            <a:r>
              <a:rPr lang="en-GB" sz="2200" b="1" i="1" dirty="0">
                <a:solidFill>
                  <a:srgbClr val="0070C0"/>
                </a:solidFill>
                <a:latin typeface="Miller" charset="0"/>
              </a:rPr>
              <a:t>Action for students: </a:t>
            </a:r>
          </a:p>
          <a:p>
            <a:pPr marL="354013" indent="-354013" eaLnBrk="1" hangingPunct="1"/>
            <a:r>
              <a:rPr lang="en-GB" sz="2200" b="1" dirty="0">
                <a:latin typeface="Miller" charset="0"/>
              </a:rPr>
              <a:t>Travel back in time to the middle of the 19</a:t>
            </a:r>
            <a:r>
              <a:rPr lang="en-GB" sz="2200" b="1" baseline="30000" dirty="0">
                <a:latin typeface="Miller" charset="0"/>
              </a:rPr>
              <a:t>th</a:t>
            </a:r>
            <a:r>
              <a:rPr lang="en-GB" sz="2200" b="1" dirty="0">
                <a:latin typeface="Miller" charset="0"/>
              </a:rPr>
              <a:t> Century for this exercise.  </a:t>
            </a:r>
          </a:p>
          <a:p>
            <a:pPr marL="354013" indent="-354013" eaLnBrk="1" hangingPunct="1"/>
            <a:r>
              <a:rPr lang="en-GB" sz="2200" b="1" dirty="0">
                <a:latin typeface="Miller" charset="0"/>
              </a:rPr>
              <a:t>Follow Dr. John Snow without trying to fill in the gaps with today’s knowledge of cholera! </a:t>
            </a:r>
            <a:endParaRPr lang="en-GB" sz="2000" b="1" dirty="0">
              <a:latin typeface="Miller" charset="0"/>
            </a:endParaRPr>
          </a:p>
          <a:p>
            <a:pPr eaLnBrk="1" hangingPunct="1"/>
            <a:r>
              <a:rPr lang="en-GB" sz="2100" dirty="0">
                <a:latin typeface="Miller" charset="0"/>
              </a:rPr>
              <a:t>You are frightened!  Physicians struggle to find the cause and discover treatments for cholera - there is no cure. (</a:t>
            </a:r>
            <a:r>
              <a:rPr lang="en-GB" sz="2000" dirty="0">
                <a:latin typeface="Miller" charset="0"/>
              </a:rPr>
              <a:t>It is remarkable that you can consider cholera without fear today!)</a:t>
            </a:r>
            <a:endParaRPr lang="en-GB" sz="2100" dirty="0">
              <a:latin typeface="Miller" charset="0"/>
            </a:endParaRPr>
          </a:p>
          <a:p>
            <a:pPr eaLnBrk="1" hangingPunct="1"/>
            <a:r>
              <a:rPr lang="en-GB" sz="2100" dirty="0">
                <a:latin typeface="Miller" charset="0"/>
              </a:rPr>
              <a:t>There are debates whether diseases such as cholera could only be transferred from person to person or whether it is (also) possible for them to be transferred via a </a:t>
            </a:r>
            <a:r>
              <a:rPr lang="en-GB" sz="2100" b="1" dirty="0">
                <a:latin typeface="Miller" charset="0"/>
              </a:rPr>
              <a:t>vector</a:t>
            </a:r>
            <a:r>
              <a:rPr lang="en-GB" sz="2100" dirty="0">
                <a:latin typeface="Miller" charset="0"/>
              </a:rPr>
              <a:t>, </a:t>
            </a:r>
            <a:r>
              <a:rPr lang="en-GB" sz="1800" dirty="0">
                <a:latin typeface="Miller" charset="0"/>
              </a:rPr>
              <a:t>an </a:t>
            </a:r>
            <a:r>
              <a:rPr lang="en-GB" sz="1800" dirty="0"/>
              <a:t>“</a:t>
            </a:r>
            <a:r>
              <a:rPr lang="en-US" sz="1800" dirty="0"/>
              <a:t>animate intermediary in the indirect transmission of an agent that carries the agent from a reservoir to a susceptible host.</a:t>
            </a:r>
            <a:r>
              <a:rPr lang="en-GB" sz="1800" dirty="0">
                <a:latin typeface="Miller" charset="0"/>
              </a:rPr>
              <a:t>”(CDC </a:t>
            </a:r>
            <a:r>
              <a:rPr lang="en-GB" sz="1800" dirty="0" err="1">
                <a:latin typeface="Miller" charset="0"/>
              </a:rPr>
              <a:t>epi</a:t>
            </a:r>
            <a:r>
              <a:rPr lang="en-GB" sz="1800" dirty="0">
                <a:latin typeface="Miller" charset="0"/>
              </a:rPr>
              <a:t> glossary)</a:t>
            </a:r>
          </a:p>
          <a:p>
            <a:pPr eaLnBrk="1" hangingPunct="1">
              <a:buNone/>
            </a:pPr>
            <a:endParaRPr lang="en-GB" sz="1800" dirty="0">
              <a:latin typeface="Miller" charset="0"/>
            </a:endParaRPr>
          </a:p>
          <a:p>
            <a:pPr eaLnBrk="1" hangingPunct="1"/>
            <a:endParaRPr lang="en-US" dirty="0">
              <a:latin typeface="Miller" charset="0"/>
            </a:endParaRPr>
          </a:p>
        </p:txBody>
      </p:sp>
      <p:sp>
        <p:nvSpPr>
          <p:cNvPr id="4" name="Footer Placeholder 3"/>
          <p:cNvSpPr>
            <a:spLocks noGrp="1"/>
          </p:cNvSpPr>
          <p:nvPr>
            <p:ph type="ftr" sz="quarter" idx="11"/>
          </p:nvPr>
        </p:nvSpPr>
        <p:spPr/>
        <p:txBody>
          <a:bodyPr/>
          <a:lstStyle/>
          <a:p>
            <a:pPr>
              <a:defRPr/>
            </a:pPr>
            <a:r>
              <a:rPr lang="en-US" dirty="0"/>
              <a:t>http://msf.org.uk/schools-resources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1692275" y="274638"/>
            <a:ext cx="5759450" cy="1143000"/>
          </a:xfrm>
        </p:spPr>
        <p:txBody>
          <a:bodyPr>
            <a:normAutofit fontScale="90000"/>
          </a:bodyPr>
          <a:lstStyle/>
          <a:p>
            <a:pPr eaLnBrk="1" hangingPunct="1">
              <a:defRPr/>
            </a:pPr>
            <a:r>
              <a:rPr lang="en-GB" dirty="0">
                <a:latin typeface="Miller" charset="0"/>
              </a:rPr>
              <a:t>Cholera outbreaks in </a:t>
            </a:r>
            <a:br>
              <a:rPr lang="en-GB" dirty="0">
                <a:latin typeface="Miller" charset="0"/>
              </a:rPr>
            </a:br>
            <a:r>
              <a:rPr lang="en-GB" dirty="0">
                <a:latin typeface="Miller" charset="0"/>
              </a:rPr>
              <a:t>19</a:t>
            </a:r>
            <a:r>
              <a:rPr lang="en-GB" baseline="30000" dirty="0">
                <a:latin typeface="Miller" charset="0"/>
              </a:rPr>
              <a:t>th</a:t>
            </a:r>
            <a:r>
              <a:rPr lang="en-GB" dirty="0">
                <a:latin typeface="Miller" charset="0"/>
              </a:rPr>
              <a:t> C in England and Wales</a:t>
            </a:r>
            <a:endParaRPr lang="en-US" dirty="0">
              <a:latin typeface="Miller" charset="0"/>
            </a:endParaRPr>
          </a:p>
        </p:txBody>
      </p:sp>
      <p:sp>
        <p:nvSpPr>
          <p:cNvPr id="3" name="Content Placeholder 2"/>
          <p:cNvSpPr>
            <a:spLocks noGrp="1"/>
          </p:cNvSpPr>
          <p:nvPr>
            <p:ph idx="1"/>
          </p:nvPr>
        </p:nvSpPr>
        <p:spPr>
          <a:xfrm>
            <a:off x="467544" y="1628800"/>
            <a:ext cx="8363272" cy="4525963"/>
          </a:xfrm>
        </p:spPr>
        <p:txBody>
          <a:bodyPr rtlCol="0">
            <a:normAutofit/>
          </a:bodyPr>
          <a:lstStyle/>
          <a:p>
            <a:pPr eaLnBrk="1" fontAlgn="auto" hangingPunct="1">
              <a:spcAft>
                <a:spcPts val="0"/>
              </a:spcAft>
              <a:defRPr/>
            </a:pPr>
            <a:r>
              <a:rPr lang="en-GB" sz="1900" b="1" dirty="0"/>
              <a:t>1831-32: </a:t>
            </a:r>
            <a:r>
              <a:rPr lang="en-GB" sz="1900" dirty="0"/>
              <a:t>severe outbreak (around 20,000 dead) across many British towns and cities including London.  England’s </a:t>
            </a:r>
            <a:r>
              <a:rPr lang="en-GB" sz="1900" i="1" dirty="0"/>
              <a:t>Cholera Prevention Act </a:t>
            </a:r>
            <a:r>
              <a:rPr lang="en-GB" sz="1900" dirty="0"/>
              <a:t>followed the flawed and later repealed </a:t>
            </a:r>
            <a:r>
              <a:rPr lang="en-GB" sz="1900" i="1" dirty="0"/>
              <a:t>Quarantine Act </a:t>
            </a:r>
            <a:r>
              <a:rPr lang="en-GB" sz="1900" dirty="0"/>
              <a:t>of 1825.</a:t>
            </a:r>
          </a:p>
          <a:p>
            <a:pPr eaLnBrk="1" fontAlgn="auto" hangingPunct="1">
              <a:spcAft>
                <a:spcPts val="0"/>
              </a:spcAft>
              <a:buNone/>
              <a:defRPr/>
            </a:pPr>
            <a:endParaRPr lang="en-US" b="1" dirty="0"/>
          </a:p>
          <a:p>
            <a:pPr eaLnBrk="1" fontAlgn="auto" hangingPunct="1">
              <a:spcAft>
                <a:spcPts val="0"/>
              </a:spcAft>
              <a:buNone/>
              <a:defRPr/>
            </a:pPr>
            <a:endParaRPr lang="en-US" dirty="0"/>
          </a:p>
          <a:p>
            <a:pPr eaLnBrk="1" fontAlgn="auto" hangingPunct="1">
              <a:spcAft>
                <a:spcPts val="0"/>
              </a:spcAft>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
        <p:nvSpPr>
          <p:cNvPr id="6" name="Left Brace 5"/>
          <p:cNvSpPr/>
          <p:nvPr/>
        </p:nvSpPr>
        <p:spPr>
          <a:xfrm>
            <a:off x="395536" y="2564904"/>
            <a:ext cx="648072" cy="2808312"/>
          </a:xfrm>
          <a:prstGeom prst="leftBrace">
            <a:avLst>
              <a:gd name="adj1" fmla="val 8333"/>
              <a:gd name="adj2" fmla="val 43102"/>
            </a:avLst>
          </a:prstGeom>
          <a:ln w="19050">
            <a:solidFill>
              <a:srgbClr val="0070C0"/>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en-GB" b="1" dirty="0">
              <a:solidFill>
                <a:srgbClr val="FF0000"/>
              </a:solidFill>
            </a:endParaRPr>
          </a:p>
        </p:txBody>
      </p:sp>
      <p:sp>
        <p:nvSpPr>
          <p:cNvPr id="7" name="TextBox 6"/>
          <p:cNvSpPr txBox="1"/>
          <p:nvPr/>
        </p:nvSpPr>
        <p:spPr>
          <a:xfrm>
            <a:off x="0" y="3284984"/>
            <a:ext cx="648072" cy="738664"/>
          </a:xfrm>
          <a:prstGeom prst="rect">
            <a:avLst/>
          </a:prstGeom>
          <a:noFill/>
        </p:spPr>
        <p:txBody>
          <a:bodyPr wrap="square" rtlCol="0">
            <a:spAutoFit/>
          </a:bodyPr>
          <a:lstStyle/>
          <a:p>
            <a:r>
              <a:rPr lang="en-GB" sz="1400" b="1" dirty="0">
                <a:solidFill>
                  <a:srgbClr val="0070C0"/>
                </a:solidFill>
                <a:latin typeface="Miller"/>
              </a:rPr>
              <a:t>You are here</a:t>
            </a:r>
          </a:p>
        </p:txBody>
      </p:sp>
      <p:sp>
        <p:nvSpPr>
          <p:cNvPr id="9" name="TextBox 8"/>
          <p:cNvSpPr txBox="1"/>
          <p:nvPr/>
        </p:nvSpPr>
        <p:spPr>
          <a:xfrm>
            <a:off x="899592" y="2564904"/>
            <a:ext cx="7704856" cy="2831544"/>
          </a:xfrm>
          <a:prstGeom prst="rect">
            <a:avLst/>
          </a:prstGeom>
          <a:solidFill>
            <a:schemeClr val="tx2">
              <a:lumMod val="20000"/>
              <a:lumOff val="80000"/>
            </a:schemeClr>
          </a:solidFill>
        </p:spPr>
        <p:txBody>
          <a:bodyPr wrap="square" rtlCol="0">
            <a:spAutoFit/>
          </a:bodyPr>
          <a:lstStyle/>
          <a:p>
            <a:pPr eaLnBrk="1" fontAlgn="auto" hangingPunct="1">
              <a:spcAft>
                <a:spcPts val="0"/>
              </a:spcAft>
              <a:defRPr/>
            </a:pPr>
            <a:r>
              <a:rPr lang="en-GB" sz="2000" b="1" dirty="0">
                <a:latin typeface="Miller"/>
              </a:rPr>
              <a:t>1848-49: another severe outbreak (around 10,000 dead in 3 months in London; around 53,000 dead in England and Wales). </a:t>
            </a:r>
          </a:p>
          <a:p>
            <a:pPr eaLnBrk="1" fontAlgn="auto" hangingPunct="1">
              <a:spcAft>
                <a:spcPts val="0"/>
              </a:spcAft>
              <a:buNone/>
              <a:defRPr/>
            </a:pPr>
            <a:r>
              <a:rPr lang="en-GB" sz="2000" b="1" dirty="0">
                <a:latin typeface="Miller"/>
              </a:rPr>
              <a:t> </a:t>
            </a:r>
            <a:endParaRPr lang="en-US" sz="2000" b="1" dirty="0">
              <a:latin typeface="Miller"/>
            </a:endParaRPr>
          </a:p>
          <a:p>
            <a:pPr fontAlgn="auto">
              <a:spcAft>
                <a:spcPts val="0"/>
              </a:spcAft>
              <a:defRPr/>
            </a:pPr>
            <a:r>
              <a:rPr lang="en-GB" sz="2000" b="1" dirty="0">
                <a:latin typeface="Miller"/>
              </a:rPr>
              <a:t>1853-54: There were a few cases in 1853 and the first half of 1854.  Then, after August 31, 1854 there was the “most terrible outbreak of cholera which ever occurred in this kingdom” (</a:t>
            </a:r>
            <a:r>
              <a:rPr lang="en-US" sz="2000" b="1" dirty="0">
                <a:latin typeface="Miller"/>
              </a:rPr>
              <a:t>Dr. John Snow, 1855)</a:t>
            </a:r>
            <a:endParaRPr lang="en-US" sz="2000" dirty="0">
              <a:latin typeface="Miller"/>
            </a:endParaRPr>
          </a:p>
          <a:p>
            <a:pPr eaLnBrk="1" fontAlgn="auto" hangingPunct="1">
              <a:spcAft>
                <a:spcPts val="0"/>
              </a:spcAft>
              <a:defRPr/>
            </a:pPr>
            <a:endParaRPr lang="en-US" b="1" dirty="0"/>
          </a:p>
        </p:txBody>
      </p:sp>
      <p:sp>
        <p:nvSpPr>
          <p:cNvPr id="10" name="TextBox 9"/>
          <p:cNvSpPr txBox="1"/>
          <p:nvPr/>
        </p:nvSpPr>
        <p:spPr>
          <a:xfrm>
            <a:off x="899592" y="5373216"/>
            <a:ext cx="7560840" cy="1015663"/>
          </a:xfrm>
          <a:prstGeom prst="rect">
            <a:avLst/>
          </a:prstGeom>
          <a:noFill/>
        </p:spPr>
        <p:txBody>
          <a:bodyPr wrap="square" rtlCol="0">
            <a:spAutoFit/>
          </a:bodyPr>
          <a:lstStyle/>
          <a:p>
            <a:r>
              <a:rPr lang="en-GB" b="1" dirty="0">
                <a:latin typeface="Miller"/>
              </a:rPr>
              <a:t>1865-66: </a:t>
            </a:r>
            <a:r>
              <a:rPr lang="en-GB" dirty="0">
                <a:latin typeface="Miller"/>
              </a:rPr>
              <a:t>The fourth pandemic (1863-1879) only affected areas served by the East London Waterworks Company. (Source: </a:t>
            </a:r>
            <a:r>
              <a:rPr lang="en-GB" sz="1200" u="sng" dirty="0">
                <a:latin typeface="Miller"/>
                <a:hlinkClick r:id="rId3"/>
              </a:rPr>
              <a:t>http://ije.oxfordjournals.org/content/31/5/908.long</a:t>
            </a:r>
            <a:r>
              <a:rPr lang="en-GB" sz="1200" u="sng" dirty="0">
                <a:latin typeface="Miller"/>
              </a:rPr>
              <a:t>; http://www.epidemiology.ch/history/papers/eyler-paper-1.pdf</a:t>
            </a:r>
            <a:r>
              <a:rPr lang="en-GB" sz="1200" dirty="0">
                <a:latin typeface="Miller"/>
              </a:rPr>
              <a:t>)</a:t>
            </a:r>
            <a:endParaRPr lang="en-US" sz="1200" dirty="0">
              <a:latin typeface="Mille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179388" y="1341438"/>
            <a:ext cx="3097212" cy="1143000"/>
          </a:xfrm>
        </p:spPr>
        <p:txBody>
          <a:bodyPr>
            <a:normAutofit fontScale="90000"/>
          </a:bodyPr>
          <a:lstStyle/>
          <a:p>
            <a:pPr eaLnBrk="1" hangingPunct="1">
              <a:defRPr/>
            </a:pPr>
            <a:r>
              <a:rPr lang="en-GB" dirty="0">
                <a:latin typeface="Miller" charset="0"/>
              </a:rPr>
              <a:t>Prevailing thinking</a:t>
            </a:r>
            <a:endParaRPr lang="en-US" dirty="0">
              <a:latin typeface="Miller" charset="0"/>
            </a:endParaRPr>
          </a:p>
        </p:txBody>
      </p:sp>
      <p:sp>
        <p:nvSpPr>
          <p:cNvPr id="3" name="Content Placeholder 2"/>
          <p:cNvSpPr>
            <a:spLocks noGrp="1"/>
          </p:cNvSpPr>
          <p:nvPr>
            <p:ph idx="1"/>
          </p:nvPr>
        </p:nvSpPr>
        <p:spPr>
          <a:xfrm>
            <a:off x="179388" y="3068960"/>
            <a:ext cx="8964612" cy="3455665"/>
          </a:xfrm>
        </p:spPr>
        <p:txBody>
          <a:bodyPr rtlCol="0">
            <a:normAutofit fontScale="55000" lnSpcReduction="20000"/>
          </a:bodyPr>
          <a:lstStyle/>
          <a:p>
            <a:pPr eaLnBrk="1" fontAlgn="auto" hangingPunct="1">
              <a:lnSpc>
                <a:spcPct val="120000"/>
              </a:lnSpc>
              <a:spcAft>
                <a:spcPts val="0"/>
              </a:spcAft>
              <a:defRPr/>
            </a:pPr>
            <a:r>
              <a:rPr lang="en-GB" sz="3600" b="1" dirty="0"/>
              <a:t>Miasma theory </a:t>
            </a:r>
            <a:r>
              <a:rPr lang="en-GB" sz="3600" dirty="0"/>
              <a:t>was the prevailing 19</a:t>
            </a:r>
            <a:r>
              <a:rPr lang="en-GB" sz="3600" baseline="30000" dirty="0"/>
              <a:t>th</a:t>
            </a:r>
            <a:r>
              <a:rPr lang="en-GB" sz="3600" dirty="0"/>
              <a:t> C dogma of public and medical community alike.</a:t>
            </a:r>
          </a:p>
          <a:p>
            <a:pPr lvl="1" eaLnBrk="1" fontAlgn="auto" hangingPunct="1">
              <a:lnSpc>
                <a:spcPct val="120000"/>
              </a:lnSpc>
              <a:spcAft>
                <a:spcPts val="0"/>
              </a:spcAft>
              <a:defRPr/>
            </a:pPr>
            <a:r>
              <a:rPr lang="en-GB" sz="3100" dirty="0"/>
              <a:t>The theory of indirect and </a:t>
            </a:r>
            <a:r>
              <a:rPr lang="en-GB" sz="3100" b="1" dirty="0"/>
              <a:t>airborne</a:t>
            </a:r>
            <a:r>
              <a:rPr lang="en-GB" sz="3100" dirty="0"/>
              <a:t> </a:t>
            </a:r>
            <a:r>
              <a:rPr lang="en-GB" sz="3100" b="1" dirty="0"/>
              <a:t>transmission </a:t>
            </a:r>
            <a:r>
              <a:rPr lang="en-GB" sz="3100" dirty="0"/>
              <a:t>held that cholera was caused by </a:t>
            </a:r>
            <a:r>
              <a:rPr lang="en-GB" sz="3100" b="1" dirty="0"/>
              <a:t>the smell of the bad air</a:t>
            </a:r>
            <a:r>
              <a:rPr lang="en-GB" sz="3100" dirty="0"/>
              <a:t>, </a:t>
            </a:r>
            <a:r>
              <a:rPr lang="en-GB" sz="3100" i="1" dirty="0" err="1"/>
              <a:t>miasmata</a:t>
            </a:r>
            <a:r>
              <a:rPr lang="en-GB" sz="3100" dirty="0"/>
              <a:t>, a poisonous vapour </a:t>
            </a:r>
            <a:r>
              <a:rPr lang="en-US" sz="3100" dirty="0"/>
              <a:t>with suspended particles of decaying matter and a foul smell. </a:t>
            </a:r>
          </a:p>
          <a:p>
            <a:pPr lvl="1" eaLnBrk="1" fontAlgn="auto" hangingPunct="1">
              <a:lnSpc>
                <a:spcPct val="120000"/>
              </a:lnSpc>
              <a:spcAft>
                <a:spcPts val="0"/>
              </a:spcAft>
              <a:defRPr/>
            </a:pPr>
            <a:r>
              <a:rPr lang="en-US" sz="3100" dirty="0"/>
              <a:t>At the time miasma theory made sense to most as disease and epidemics were concentrated in poor, filthy and foul-smelling city neighborhoods. </a:t>
            </a:r>
          </a:p>
          <a:p>
            <a:pPr eaLnBrk="1" fontAlgn="auto" hangingPunct="1">
              <a:lnSpc>
                <a:spcPct val="120000"/>
              </a:lnSpc>
              <a:spcAft>
                <a:spcPts val="0"/>
              </a:spcAft>
              <a:defRPr/>
            </a:pPr>
            <a:r>
              <a:rPr lang="en-US" sz="3300" dirty="0"/>
              <a:t>Physicians tended to believe that cholera was a condition of the blood. </a:t>
            </a:r>
            <a:r>
              <a:rPr lang="en-US" sz="2500" dirty="0"/>
              <a:t>(http://www.ph.ucla.edu/epi/snow/Snow_Laura_Ball.pdf)</a:t>
            </a:r>
          </a:p>
          <a:p>
            <a:pPr eaLnBrk="1" fontAlgn="auto" hangingPunct="1">
              <a:lnSpc>
                <a:spcPct val="120000"/>
              </a:lnSpc>
              <a:spcAft>
                <a:spcPts val="0"/>
              </a:spcAft>
              <a:defRPr/>
            </a:pPr>
            <a:r>
              <a:rPr lang="en-US" sz="3300" dirty="0"/>
              <a:t>Some believed that cholera was related to altitude.</a:t>
            </a:r>
          </a:p>
          <a:p>
            <a:pPr eaLnBrk="1" fontAlgn="auto" hangingPunct="1">
              <a:lnSpc>
                <a:spcPct val="120000"/>
              </a:lnSpc>
              <a:spcAft>
                <a:spcPts val="0"/>
              </a:spcAft>
              <a:defRPr/>
            </a:pPr>
            <a:r>
              <a:rPr lang="en-US" sz="3300" dirty="0"/>
              <a:t>Most believed it was not contagious.</a:t>
            </a:r>
          </a:p>
          <a:p>
            <a:pPr eaLnBrk="1" fontAlgn="auto" hangingPunct="1">
              <a:lnSpc>
                <a:spcPct val="120000"/>
              </a:lnSpc>
              <a:spcAft>
                <a:spcPts val="0"/>
              </a:spcAft>
              <a:buFont typeface="Arial" pitchFamily="34" charset="0"/>
              <a:buNone/>
              <a:defRPr/>
            </a:pPr>
            <a:endParaRPr lang="en-US" sz="3000" dirty="0"/>
          </a:p>
          <a:p>
            <a:pPr eaLnBrk="1" fontAlgn="auto" hangingPunct="1">
              <a:spcAft>
                <a:spcPts val="0"/>
              </a:spcAft>
              <a:buFont typeface="Arial" pitchFamily="34" charset="0"/>
              <a:buNone/>
              <a:defRPr/>
            </a:pPr>
            <a:endParaRPr lang="en-GB" dirty="0"/>
          </a:p>
          <a:p>
            <a:pPr eaLnBrk="1" fontAlgn="auto" hangingPunct="1">
              <a:spcAft>
                <a:spcPts val="0"/>
              </a:spcAft>
              <a:buFont typeface="Arial" pitchFamily="34" charset="0"/>
              <a:buNone/>
              <a:defRPr/>
            </a:pPr>
            <a:endParaRPr lang="en-US" dirty="0"/>
          </a:p>
        </p:txBody>
      </p:sp>
      <p:pic>
        <p:nvPicPr>
          <p:cNvPr id="19460" name="Picture 4" descr="https://s3.amazonaws.com/suite101.com.prod/article_images/large/9e6297d9-2d45-454a-a41b-416cbae3a98e.jpg"/>
          <p:cNvPicPr>
            <a:picLocks noChangeAspect="1" noChangeArrowheads="1"/>
          </p:cNvPicPr>
          <p:nvPr/>
        </p:nvPicPr>
        <p:blipFill>
          <a:blip r:embed="rId3" cstate="print"/>
          <a:srcRect/>
          <a:stretch>
            <a:fillRect/>
          </a:stretch>
        </p:blipFill>
        <p:spPr bwMode="auto">
          <a:xfrm>
            <a:off x="3347864" y="116632"/>
            <a:ext cx="5184775" cy="2592387"/>
          </a:xfrm>
          <a:prstGeom prst="rect">
            <a:avLst/>
          </a:prstGeom>
          <a:noFill/>
          <a:ln w="9525">
            <a:noFill/>
            <a:miter lim="800000"/>
            <a:headEnd/>
            <a:tailEnd/>
          </a:ln>
        </p:spPr>
      </p:pic>
      <p:sp>
        <p:nvSpPr>
          <p:cNvPr id="19461" name="Rectangle 6"/>
          <p:cNvSpPr>
            <a:spLocks noChangeArrowheads="1"/>
          </p:cNvSpPr>
          <p:nvPr/>
        </p:nvSpPr>
        <p:spPr bwMode="auto">
          <a:xfrm>
            <a:off x="3347864" y="2708920"/>
            <a:ext cx="5472112" cy="276225"/>
          </a:xfrm>
          <a:prstGeom prst="rect">
            <a:avLst/>
          </a:prstGeom>
          <a:noFill/>
          <a:ln w="9525">
            <a:noFill/>
            <a:miter lim="800000"/>
            <a:headEnd/>
            <a:tailEnd/>
          </a:ln>
        </p:spPr>
        <p:txBody>
          <a:bodyPr>
            <a:spAutoFit/>
          </a:bodyPr>
          <a:lstStyle/>
          <a:p>
            <a:r>
              <a:rPr lang="en-US" sz="1200" dirty="0">
                <a:latin typeface="Miller" charset="0"/>
              </a:rPr>
              <a:t>Image: https://suite.io/rosemary-e-bachelor/4ckt25d</a:t>
            </a:r>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Content Placeholder 3" descr="M0009238"/>
          <p:cNvPicPr>
            <a:picLocks noGrp="1"/>
          </p:cNvPicPr>
          <p:nvPr>
            <p:ph idx="1"/>
          </p:nvPr>
        </p:nvPicPr>
        <p:blipFill>
          <a:blip r:embed="rId3" cstate="print"/>
          <a:srcRect/>
          <a:stretch>
            <a:fillRect/>
          </a:stretch>
        </p:blipFill>
        <p:spPr>
          <a:xfrm>
            <a:off x="323850" y="1196975"/>
            <a:ext cx="2879725" cy="4248150"/>
          </a:xfrm>
        </p:spPr>
      </p:pic>
      <p:sp>
        <p:nvSpPr>
          <p:cNvPr id="16387" name="Rectangle 1"/>
          <p:cNvSpPr>
            <a:spLocks noChangeArrowheads="1"/>
          </p:cNvSpPr>
          <p:nvPr/>
        </p:nvSpPr>
        <p:spPr bwMode="auto">
          <a:xfrm>
            <a:off x="395536" y="5805264"/>
            <a:ext cx="8424863" cy="661720"/>
          </a:xfrm>
          <a:prstGeom prst="rect">
            <a:avLst/>
          </a:prstGeom>
          <a:noFill/>
          <a:ln w="9525">
            <a:noFill/>
            <a:miter lim="800000"/>
            <a:headEnd/>
            <a:tailEnd/>
          </a:ln>
        </p:spPr>
        <p:txBody>
          <a:bodyPr anchor="ctr">
            <a:spAutoFit/>
          </a:bodyPr>
          <a:lstStyle/>
          <a:p>
            <a:r>
              <a:rPr lang="en-GB" sz="1600" b="1" dirty="0">
                <a:solidFill>
                  <a:srgbClr val="0070C0"/>
                </a:solidFill>
                <a:latin typeface="Miller" charset="0"/>
                <a:ea typeface="Calibri" pitchFamily="34" charset="0"/>
                <a:cs typeface="Times New Roman" pitchFamily="18" charset="0"/>
              </a:rPr>
              <a:t>Further info on John Snow</a:t>
            </a:r>
            <a:r>
              <a:rPr lang="en-GB" sz="1300" b="1" dirty="0">
                <a:latin typeface="Miller" charset="0"/>
                <a:ea typeface="Calibri" pitchFamily="34" charset="0"/>
                <a:cs typeface="Times New Roman" pitchFamily="18" charset="0"/>
              </a:rPr>
              <a:t>: </a:t>
            </a:r>
            <a:r>
              <a:rPr lang="en-GB" sz="1200" dirty="0">
                <a:latin typeface="Miller" charset="0"/>
                <a:ea typeface="Calibri" pitchFamily="34" charset="0"/>
                <a:cs typeface="Times New Roman" pitchFamily="18" charset="0"/>
                <a:hlinkClick r:id="rId4"/>
              </a:rPr>
              <a:t>http://www.bbc.co.uk/history/historic_figures/snow_john.shtm</a:t>
            </a:r>
            <a:r>
              <a:rPr lang="en-GB" sz="1200" dirty="0">
                <a:latin typeface="Miller" charset="0"/>
                <a:ea typeface="Calibri" pitchFamily="34" charset="0"/>
                <a:cs typeface="Times New Roman" pitchFamily="18" charset="0"/>
              </a:rPr>
              <a:t>; </a:t>
            </a:r>
          </a:p>
          <a:p>
            <a:r>
              <a:rPr lang="en-GB" sz="1200" dirty="0">
                <a:latin typeface="Miller" charset="0"/>
                <a:ea typeface="Calibri" pitchFamily="34" charset="0"/>
                <a:cs typeface="Times New Roman" pitchFamily="18" charset="0"/>
              </a:rPr>
              <a:t>LSHTM podcast </a:t>
            </a:r>
            <a:r>
              <a:rPr lang="en-GB" sz="1200" dirty="0">
                <a:hlinkClick r:id="rId5"/>
              </a:rPr>
              <a:t>http://johnsnowbicentenary.lshtm.ac.uk/about-john-snow/#sthash.Idi4CNMf.dpuf</a:t>
            </a:r>
            <a:endParaRPr lang="en-GB" sz="1200" dirty="0"/>
          </a:p>
          <a:p>
            <a:endParaRPr lang="en-US" sz="900" dirty="0">
              <a:ea typeface="Calibri" pitchFamily="34" charset="0"/>
              <a:cs typeface="Times New Roman" pitchFamily="18" charset="0"/>
            </a:endParaRPr>
          </a:p>
        </p:txBody>
      </p:sp>
      <p:sp>
        <p:nvSpPr>
          <p:cNvPr id="11268" name="Rectangle 7"/>
          <p:cNvSpPr>
            <a:spLocks noChangeArrowheads="1"/>
          </p:cNvSpPr>
          <p:nvPr/>
        </p:nvSpPr>
        <p:spPr bwMode="auto">
          <a:xfrm>
            <a:off x="3203848" y="188640"/>
            <a:ext cx="5940152" cy="6724918"/>
          </a:xfrm>
          <a:prstGeom prst="rect">
            <a:avLst/>
          </a:prstGeom>
          <a:noFill/>
          <a:ln w="9525">
            <a:noFill/>
            <a:miter lim="800000"/>
            <a:headEnd/>
            <a:tailEnd/>
          </a:ln>
        </p:spPr>
        <p:txBody>
          <a:bodyPr wrap="square">
            <a:spAutoFit/>
          </a:bodyPr>
          <a:lstStyle/>
          <a:p>
            <a:pPr>
              <a:defRPr/>
            </a:pPr>
            <a:r>
              <a:rPr lang="en-GB" sz="2600" b="1" dirty="0">
                <a:latin typeface="Miller"/>
                <a:ea typeface="Calibri" pitchFamily="34" charset="0"/>
                <a:cs typeface="Times New Roman" pitchFamily="18" charset="0"/>
              </a:rPr>
              <a:t>Dr. John Snow (1813-1858)</a:t>
            </a:r>
          </a:p>
          <a:p>
            <a:pPr>
              <a:defRPr/>
            </a:pPr>
            <a:endParaRPr lang="en-GB" dirty="0">
              <a:latin typeface="Miller"/>
              <a:ea typeface="Calibri" pitchFamily="34" charset="0"/>
              <a:cs typeface="Times New Roman" pitchFamily="18" charset="0"/>
            </a:endParaRPr>
          </a:p>
          <a:p>
            <a:pPr marL="265113" indent="-265113">
              <a:buFont typeface="Arial" pitchFamily="34" charset="0"/>
              <a:buChar char="•"/>
              <a:defRPr/>
            </a:pPr>
            <a:r>
              <a:rPr lang="en-GB" sz="1700" b="1" dirty="0">
                <a:latin typeface="Miller"/>
                <a:ea typeface="Calibri" pitchFamily="34" charset="0"/>
                <a:cs typeface="Times New Roman" pitchFamily="18" charset="0"/>
              </a:rPr>
              <a:t>General practitioner </a:t>
            </a:r>
            <a:r>
              <a:rPr lang="en-GB" sz="1700" dirty="0">
                <a:latin typeface="Miller"/>
                <a:ea typeface="Calibri" pitchFamily="34" charset="0"/>
                <a:cs typeface="Times New Roman" pitchFamily="18" charset="0"/>
              </a:rPr>
              <a:t>who developed a practice in anaesthesia along with studies of respiration.</a:t>
            </a:r>
          </a:p>
          <a:p>
            <a:pPr marL="265113" indent="-265113">
              <a:buFont typeface="Arial" pitchFamily="34" charset="0"/>
              <a:buChar char="•"/>
              <a:defRPr/>
            </a:pPr>
            <a:r>
              <a:rPr lang="en-GB" sz="1700" dirty="0">
                <a:latin typeface="Miller"/>
                <a:cs typeface="Times New Roman" pitchFamily="18" charset="0"/>
              </a:rPr>
              <a:t>V</a:t>
            </a:r>
            <a:r>
              <a:rPr lang="en-GB" sz="1700" dirty="0">
                <a:latin typeface="Miller"/>
              </a:rPr>
              <a:t>egetarian and teetotaller, he lived in Soho, London, where somewhat ironically a pub remains named after him today.</a:t>
            </a:r>
            <a:endParaRPr lang="en-GB" sz="1700" dirty="0">
              <a:latin typeface="Miller"/>
              <a:ea typeface="Calibri" pitchFamily="34" charset="0"/>
              <a:cs typeface="Times New Roman" pitchFamily="18" charset="0"/>
            </a:endParaRPr>
          </a:p>
          <a:p>
            <a:pPr marL="265113" indent="-265113" eaLnBrk="1" fontAlgn="auto" hangingPunct="1">
              <a:spcAft>
                <a:spcPts val="0"/>
              </a:spcAft>
              <a:buFont typeface="Arial" pitchFamily="34" charset="0"/>
              <a:buChar char="•"/>
              <a:defRPr/>
            </a:pPr>
            <a:r>
              <a:rPr lang="en-GB" sz="1700" dirty="0">
                <a:latin typeface="Miller"/>
              </a:rPr>
              <a:t>Familiar with what was known about cholera thanks to first hand experience of the disease in his native York and London outbreak of 1832, but without prior experience of epidemiology.</a:t>
            </a:r>
          </a:p>
          <a:p>
            <a:pPr marL="265113" indent="-265113" eaLnBrk="1" fontAlgn="auto" hangingPunct="1">
              <a:spcAft>
                <a:spcPts val="0"/>
              </a:spcAft>
              <a:buFont typeface="Arial" pitchFamily="34" charset="0"/>
              <a:buChar char="•"/>
              <a:defRPr/>
            </a:pPr>
            <a:r>
              <a:rPr lang="en-GB" sz="1700" dirty="0">
                <a:latin typeface="Miller"/>
              </a:rPr>
              <a:t>He </a:t>
            </a:r>
            <a:r>
              <a:rPr lang="en-US" sz="1700" b="1" dirty="0">
                <a:latin typeface="Miller"/>
              </a:rPr>
              <a:t>made a radical departure from the dominant miasma theory </a:t>
            </a:r>
            <a:r>
              <a:rPr lang="en-US" sz="1700" dirty="0">
                <a:latin typeface="Miller"/>
              </a:rPr>
              <a:t>of air-borne transmission </a:t>
            </a:r>
            <a:r>
              <a:rPr lang="en-US" sz="1700" dirty="0" err="1">
                <a:latin typeface="Miller"/>
              </a:rPr>
              <a:t>i</a:t>
            </a:r>
            <a:r>
              <a:rPr lang="en-GB" sz="1700" dirty="0">
                <a:latin typeface="Miller"/>
              </a:rPr>
              <a:t>n both editions of </a:t>
            </a:r>
            <a:r>
              <a:rPr lang="en-GB" sz="1700" i="1" dirty="0">
                <a:latin typeface="Miller"/>
              </a:rPr>
              <a:t>On the Mode of Communication of Cholera </a:t>
            </a:r>
            <a:r>
              <a:rPr lang="en-GB" sz="1700" dirty="0">
                <a:latin typeface="Miller"/>
              </a:rPr>
              <a:t>(1849 and 1855)</a:t>
            </a:r>
          </a:p>
          <a:p>
            <a:pPr marL="265113" indent="-265113" eaLnBrk="1" fontAlgn="auto" hangingPunct="1">
              <a:spcAft>
                <a:spcPts val="0"/>
              </a:spcAft>
              <a:buFont typeface="Arial" pitchFamily="34" charset="0"/>
              <a:buChar char="•"/>
              <a:defRPr/>
            </a:pPr>
            <a:r>
              <a:rPr lang="en-GB" sz="1700" dirty="0"/>
              <a:t>He “proposed that cholera was </a:t>
            </a:r>
            <a:r>
              <a:rPr lang="en-GB" sz="1700" b="1" dirty="0"/>
              <a:t>attributable to a self-replicating agent</a:t>
            </a:r>
            <a:r>
              <a:rPr lang="en-GB" sz="1700" dirty="0"/>
              <a:t> which was excreted in the cholera evacuations and inadvertently ingested, often, but not necessarily, through the medium of water.” </a:t>
            </a:r>
            <a:r>
              <a:rPr lang="en-GB" sz="1200" dirty="0">
                <a:latin typeface="Miller"/>
              </a:rPr>
              <a:t>(</a:t>
            </a:r>
            <a:r>
              <a:rPr lang="en-GB" sz="1200" dirty="0">
                <a:latin typeface="Miller"/>
                <a:hlinkClick r:id="rId5"/>
              </a:rPr>
              <a:t>http://johnsnowbicentenary.lshtm.ac.uk/about-john-snow/</a:t>
            </a:r>
            <a:r>
              <a:rPr lang="en-GB" sz="1200" dirty="0">
                <a:latin typeface="Miller"/>
              </a:rPr>
              <a:t>)</a:t>
            </a:r>
          </a:p>
          <a:p>
            <a:pPr marL="265113" indent="-265113" eaLnBrk="1" fontAlgn="auto" hangingPunct="1">
              <a:spcAft>
                <a:spcPts val="0"/>
              </a:spcAft>
              <a:defRPr/>
            </a:pPr>
            <a:endParaRPr lang="en-US" sz="1200" dirty="0">
              <a:latin typeface="Miller"/>
            </a:endParaRPr>
          </a:p>
          <a:p>
            <a:pPr marL="182563" indent="-182563">
              <a:defRPr/>
            </a:pPr>
            <a:endParaRPr lang="en-US" sz="2000" dirty="0"/>
          </a:p>
          <a:p>
            <a:pPr marL="182563" indent="-182563">
              <a:defRPr/>
            </a:pPr>
            <a:endParaRPr lang="en-GB" dirty="0"/>
          </a:p>
          <a:p>
            <a:pPr marL="182563" indent="-182563">
              <a:buFont typeface="Arial" pitchFamily="34" charset="0"/>
              <a:buChar char="•"/>
              <a:defRPr/>
            </a:pPr>
            <a:endParaRPr lang="en-GB" dirty="0"/>
          </a:p>
          <a:p>
            <a:pPr marL="182563" indent="-182563">
              <a:defRPr/>
            </a:pPr>
            <a:endParaRPr lang="en-GB" dirty="0">
              <a:latin typeface="Miller" charset="0"/>
              <a:ea typeface="Calibri" pitchFamily="34"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en-US"/>
              <a:t>http://msf.org.uk/schools-resources</a:t>
            </a:r>
          </a:p>
        </p:txBody>
      </p:sp>
      <p:sp>
        <p:nvSpPr>
          <p:cNvPr id="6" name="Rectangle 5"/>
          <p:cNvSpPr/>
          <p:nvPr/>
        </p:nvSpPr>
        <p:spPr>
          <a:xfrm>
            <a:off x="395536" y="5157192"/>
            <a:ext cx="2736304" cy="553998"/>
          </a:xfrm>
          <a:prstGeom prst="rect">
            <a:avLst/>
          </a:prstGeom>
        </p:spPr>
        <p:txBody>
          <a:bodyPr wrap="square">
            <a:spAutoFit/>
          </a:bodyPr>
          <a:lstStyle/>
          <a:p>
            <a:pPr eaLnBrk="0" hangingPunct="0"/>
            <a:r>
              <a:rPr lang="en-GB" sz="1000" dirty="0">
                <a:latin typeface="Miller" charset="0"/>
                <a:ea typeface="Calibri" pitchFamily="34" charset="0"/>
                <a:cs typeface="Times New Roman" pitchFamily="18" charset="0"/>
              </a:rPr>
              <a:t>Image: </a:t>
            </a:r>
            <a:r>
              <a:rPr lang="en-GB" sz="1000" dirty="0">
                <a:latin typeface="Miller" charset="0"/>
                <a:ea typeface="Calibri" pitchFamily="34" charset="0"/>
                <a:cs typeface="Times New Roman" pitchFamily="18" charset="0"/>
                <a:hlinkClick r:id="rId6"/>
              </a:rPr>
              <a:t>http://www.sciencemuseum.org.uk/broughttolife/people/johnsnow.aspx</a:t>
            </a:r>
            <a:endParaRPr lang="en-GB" sz="1000" dirty="0">
              <a:ea typeface="Calibri" pitchFamily="34" charset="0"/>
              <a:cs typeface="Times New Roman"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rtlCol="0">
            <a:normAutofit fontScale="90000"/>
          </a:bodyPr>
          <a:lstStyle/>
          <a:p>
            <a:pPr eaLnBrk="1" fontAlgn="auto" hangingPunct="1">
              <a:spcAft>
                <a:spcPts val="0"/>
              </a:spcAft>
              <a:defRPr/>
            </a:pPr>
            <a:r>
              <a:rPr lang="en-GB" dirty="0"/>
              <a:t>Classic epidemiological investigation</a:t>
            </a:r>
            <a:endParaRPr lang="en-US" dirty="0"/>
          </a:p>
        </p:txBody>
      </p:sp>
      <p:sp>
        <p:nvSpPr>
          <p:cNvPr id="3" name="Content Placeholder 2"/>
          <p:cNvSpPr>
            <a:spLocks noGrp="1"/>
          </p:cNvSpPr>
          <p:nvPr>
            <p:ph idx="1"/>
          </p:nvPr>
        </p:nvSpPr>
        <p:spPr>
          <a:xfrm>
            <a:off x="457200" y="1600200"/>
            <a:ext cx="8229600" cy="4781128"/>
          </a:xfrm>
        </p:spPr>
        <p:txBody>
          <a:bodyPr rtlCol="0">
            <a:normAutofit fontScale="70000" lnSpcReduction="20000"/>
          </a:bodyPr>
          <a:lstStyle/>
          <a:p>
            <a:pPr marL="357188" indent="-357188" eaLnBrk="1" fontAlgn="auto" hangingPunct="1">
              <a:spcAft>
                <a:spcPts val="0"/>
              </a:spcAft>
              <a:defRPr/>
            </a:pPr>
            <a:r>
              <a:rPr lang="en-US" sz="3000" dirty="0"/>
              <a:t>In Snow’s days, the science of public health and statistics, epidemiology, was not established.  </a:t>
            </a:r>
            <a:r>
              <a:rPr lang="en-US" sz="3000" b="1" dirty="0"/>
              <a:t>In this exercise it is important to understand his epidemiologic research into the causes and factors which influence the risk of cholera disease in the context of his time</a:t>
            </a:r>
            <a:r>
              <a:rPr lang="en-US" sz="3000" dirty="0"/>
              <a:t>.</a:t>
            </a:r>
          </a:p>
          <a:p>
            <a:pPr marL="357188" indent="-357188" eaLnBrk="1" fontAlgn="auto" hangingPunct="1">
              <a:spcAft>
                <a:spcPts val="0"/>
              </a:spcAft>
              <a:buNone/>
              <a:defRPr/>
            </a:pPr>
            <a:endParaRPr lang="en-US" sz="3000" dirty="0"/>
          </a:p>
          <a:p>
            <a:pPr marL="357188" indent="-357188" eaLnBrk="1" fontAlgn="auto" hangingPunct="1">
              <a:spcAft>
                <a:spcPts val="0"/>
              </a:spcAft>
              <a:defRPr/>
            </a:pPr>
            <a:r>
              <a:rPr lang="en-GB" sz="3000" dirty="0"/>
              <a:t>Whilst there was much medical and scientific interest in cholera and many publications, Snow’s shift of focus from that of a clinician concerned with the health of an individual to an </a:t>
            </a:r>
            <a:r>
              <a:rPr lang="en-GB" sz="3000" b="1" dirty="0"/>
              <a:t>investigation of an epidemiologist</a:t>
            </a:r>
            <a:r>
              <a:rPr lang="en-GB" sz="3000" dirty="0"/>
              <a:t> </a:t>
            </a:r>
            <a:r>
              <a:rPr lang="en-GB" sz="3000" b="1" dirty="0"/>
              <a:t>concerned with the collective health of the people in a community or area – public health</a:t>
            </a:r>
            <a:r>
              <a:rPr lang="en-GB" sz="3000" dirty="0"/>
              <a:t> – was pioneering. </a:t>
            </a:r>
          </a:p>
          <a:p>
            <a:pPr marL="357188" indent="-357188" eaLnBrk="1" fontAlgn="auto" hangingPunct="1">
              <a:spcAft>
                <a:spcPts val="0"/>
              </a:spcAft>
              <a:buNone/>
              <a:defRPr/>
            </a:pPr>
            <a:endParaRPr lang="en-GB" sz="3000" dirty="0"/>
          </a:p>
          <a:p>
            <a:pPr marL="357188" indent="-357188" eaLnBrk="1" fontAlgn="auto" hangingPunct="1">
              <a:spcAft>
                <a:spcPts val="0"/>
              </a:spcAft>
              <a:defRPr/>
            </a:pPr>
            <a:r>
              <a:rPr lang="en-GB" sz="3000" dirty="0"/>
              <a:t>Using a systematic approach, he collected epidemiological evidence in a bid to convince other practitioners of his theory of cholera.</a:t>
            </a:r>
          </a:p>
          <a:p>
            <a:pPr marL="441325" indent="-441325" eaLnBrk="1" fontAlgn="auto" hangingPunct="1">
              <a:spcAft>
                <a:spcPts val="0"/>
              </a:spcAft>
              <a:buNone/>
              <a:defRPr/>
            </a:pPr>
            <a:endParaRPr lang="en-GB" dirty="0"/>
          </a:p>
          <a:p>
            <a:pPr eaLnBrk="1" fontAlgn="auto" hangingPunct="1">
              <a:spcAft>
                <a:spcPts val="0"/>
              </a:spcAft>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7624" y="274638"/>
            <a:ext cx="7416824" cy="1143000"/>
          </a:xfrm>
        </p:spPr>
        <p:txBody>
          <a:bodyPr>
            <a:normAutofit/>
          </a:bodyPr>
          <a:lstStyle/>
          <a:p>
            <a:r>
              <a:rPr lang="en-GB" sz="2800" dirty="0"/>
              <a:t>Part 1 (1848-49) and Part 2 (1854):</a:t>
            </a:r>
            <a:br>
              <a:rPr lang="en-GB" sz="2800" dirty="0"/>
            </a:br>
            <a:r>
              <a:rPr lang="en-GB" sz="2800" dirty="0"/>
              <a:t>2 different types of investigations</a:t>
            </a:r>
          </a:p>
        </p:txBody>
      </p:sp>
      <p:sp>
        <p:nvSpPr>
          <p:cNvPr id="3" name="Content Placeholder 2"/>
          <p:cNvSpPr>
            <a:spLocks noGrp="1"/>
          </p:cNvSpPr>
          <p:nvPr>
            <p:ph idx="1"/>
          </p:nvPr>
        </p:nvSpPr>
        <p:spPr>
          <a:xfrm>
            <a:off x="1835696" y="1628800"/>
            <a:ext cx="6851104" cy="4525963"/>
          </a:xfrm>
        </p:spPr>
        <p:txBody>
          <a:bodyPr/>
          <a:lstStyle/>
          <a:p>
            <a:pPr>
              <a:buNone/>
            </a:pPr>
            <a:r>
              <a:rPr lang="en-GB" sz="2000" b="1" dirty="0"/>
              <a:t>Snow used two types of evidence</a:t>
            </a:r>
            <a:r>
              <a:rPr lang="en-GB" sz="2000" dirty="0"/>
              <a:t>:</a:t>
            </a:r>
          </a:p>
          <a:p>
            <a:pPr marL="457200" indent="-457200">
              <a:buFont typeface="+mj-lt"/>
              <a:buAutoNum type="arabicPeriod"/>
            </a:pPr>
            <a:r>
              <a:rPr lang="en-GB" sz="2000" dirty="0"/>
              <a:t>He generated the first type of evidence by comparing cholera mortality among sizeable populations who were exposed to water of varying degrees of sewage contamination supplied by different water companies. </a:t>
            </a:r>
          </a:p>
          <a:p>
            <a:pPr marL="457200" indent="-457200">
              <a:buNone/>
            </a:pPr>
            <a:r>
              <a:rPr lang="en-GB" sz="2000" dirty="0"/>
              <a:t> </a:t>
            </a:r>
          </a:p>
          <a:p>
            <a:pPr marL="457200" indent="-457200">
              <a:buNone/>
            </a:pPr>
            <a:r>
              <a:rPr lang="en-GB" sz="2000" dirty="0"/>
              <a:t>2.	The second type was based on specific outbreak investigations, which served to make his </a:t>
            </a:r>
            <a:r>
              <a:rPr lang="en-GB" sz="2000" b="1" dirty="0"/>
              <a:t>hypothesis on the faecal oral route of cholera transmission </a:t>
            </a:r>
            <a:r>
              <a:rPr lang="en-GB" sz="2000" dirty="0"/>
              <a:t>plausible.  He got a lot of evidence by investigating the circumstances of the outbreaks.  He examined water and reconstructed how the water supply could have become infected. </a:t>
            </a:r>
          </a:p>
          <a:p>
            <a:pPr marL="457200" indent="-457200">
              <a:buNone/>
            </a:pPr>
            <a:r>
              <a:rPr lang="en-GB" sz="2000" dirty="0"/>
              <a:t>	</a:t>
            </a:r>
            <a:r>
              <a:rPr lang="en-GB" sz="1200" dirty="0"/>
              <a:t>Source: http://www.epidemiology.ch/history/papers/eyler-paper-1.pdf</a:t>
            </a:r>
            <a:r>
              <a:rPr lang="en-GB" sz="2000" dirty="0"/>
              <a:t> </a:t>
            </a:r>
          </a:p>
        </p:txBody>
      </p:sp>
      <p:sp>
        <p:nvSpPr>
          <p:cNvPr id="4" name="Footer Placeholder 3"/>
          <p:cNvSpPr>
            <a:spLocks noGrp="1"/>
          </p:cNvSpPr>
          <p:nvPr>
            <p:ph type="ftr" sz="quarter" idx="11"/>
          </p:nvPr>
        </p:nvSpPr>
        <p:spPr/>
        <p:txBody>
          <a:bodyPr/>
          <a:lstStyle/>
          <a:p>
            <a:pPr>
              <a:defRPr/>
            </a:pPr>
            <a:r>
              <a:rPr lang="en-US"/>
              <a:t>http://msf.org.uk/schools-resources</a:t>
            </a:r>
          </a:p>
        </p:txBody>
      </p:sp>
      <p:sp>
        <p:nvSpPr>
          <p:cNvPr id="5" name="TextBox 4"/>
          <p:cNvSpPr txBox="1"/>
          <p:nvPr/>
        </p:nvSpPr>
        <p:spPr>
          <a:xfrm>
            <a:off x="251520" y="1916832"/>
            <a:ext cx="1584176" cy="1815882"/>
          </a:xfrm>
          <a:prstGeom prst="rect">
            <a:avLst/>
          </a:prstGeom>
          <a:noFill/>
        </p:spPr>
        <p:txBody>
          <a:bodyPr wrap="square" rtlCol="0">
            <a:spAutoFit/>
          </a:bodyPr>
          <a:lstStyle/>
          <a:p>
            <a:r>
              <a:rPr lang="en-GB" sz="1600" b="1" dirty="0">
                <a:solidFill>
                  <a:srgbClr val="0070C0"/>
                </a:solidFill>
                <a:latin typeface="Miller"/>
              </a:rPr>
              <a:t>PART 1</a:t>
            </a:r>
            <a:r>
              <a:rPr lang="en-GB" sz="1600" dirty="0">
                <a:solidFill>
                  <a:srgbClr val="0070C0"/>
                </a:solidFill>
                <a:latin typeface="Miller"/>
              </a:rPr>
              <a:t>: </a:t>
            </a:r>
          </a:p>
          <a:p>
            <a:r>
              <a:rPr lang="en-GB" sz="1600" dirty="0">
                <a:solidFill>
                  <a:srgbClr val="0070C0"/>
                </a:solidFill>
                <a:latin typeface="Miller"/>
              </a:rPr>
              <a:t>First we focus on the</a:t>
            </a:r>
          </a:p>
          <a:p>
            <a:r>
              <a:rPr lang="en-GB" sz="1600" b="1" dirty="0">
                <a:solidFill>
                  <a:srgbClr val="0070C0"/>
                </a:solidFill>
                <a:latin typeface="Miller"/>
              </a:rPr>
              <a:t>1848  - 1853 </a:t>
            </a:r>
            <a:r>
              <a:rPr lang="en-GB" sz="1600" dirty="0">
                <a:solidFill>
                  <a:srgbClr val="0070C0"/>
                </a:solidFill>
                <a:latin typeface="Miller"/>
              </a:rPr>
              <a:t>South London cholera investigation</a:t>
            </a:r>
          </a:p>
        </p:txBody>
      </p:sp>
      <p:sp>
        <p:nvSpPr>
          <p:cNvPr id="6" name="TextBox 5"/>
          <p:cNvSpPr txBox="1"/>
          <p:nvPr/>
        </p:nvSpPr>
        <p:spPr>
          <a:xfrm>
            <a:off x="179512" y="3933056"/>
            <a:ext cx="1584176" cy="2062103"/>
          </a:xfrm>
          <a:prstGeom prst="rect">
            <a:avLst/>
          </a:prstGeom>
          <a:noFill/>
        </p:spPr>
        <p:txBody>
          <a:bodyPr wrap="square" rtlCol="0">
            <a:spAutoFit/>
          </a:bodyPr>
          <a:lstStyle/>
          <a:p>
            <a:r>
              <a:rPr lang="en-GB" sz="1600" b="1" dirty="0">
                <a:solidFill>
                  <a:srgbClr val="0070C0"/>
                </a:solidFill>
                <a:latin typeface="Miller"/>
              </a:rPr>
              <a:t>PART 2:</a:t>
            </a:r>
          </a:p>
          <a:p>
            <a:r>
              <a:rPr lang="en-GB" sz="1600" dirty="0">
                <a:solidFill>
                  <a:srgbClr val="0070C0"/>
                </a:solidFill>
                <a:latin typeface="Miller"/>
              </a:rPr>
              <a:t>Then we look at the investigation of the localised </a:t>
            </a:r>
            <a:r>
              <a:rPr lang="en-GB" sz="1600" b="1" dirty="0">
                <a:solidFill>
                  <a:srgbClr val="0070C0"/>
                </a:solidFill>
                <a:latin typeface="Miller"/>
              </a:rPr>
              <a:t>Broad Street outbreak of 1854</a:t>
            </a:r>
          </a:p>
        </p:txBody>
      </p:sp>
      <p:sp>
        <p:nvSpPr>
          <p:cNvPr id="7" name="Left Brace 6"/>
          <p:cNvSpPr/>
          <p:nvPr/>
        </p:nvSpPr>
        <p:spPr>
          <a:xfrm>
            <a:off x="1619672" y="2060848"/>
            <a:ext cx="432048" cy="1224136"/>
          </a:xfrm>
          <a:prstGeom prst="leftBrace">
            <a:avLst>
              <a:gd name="adj1" fmla="val 8333"/>
              <a:gd name="adj2" fmla="val 45859"/>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8" name="Left Brace 7"/>
          <p:cNvSpPr/>
          <p:nvPr/>
        </p:nvSpPr>
        <p:spPr>
          <a:xfrm>
            <a:off x="1619672" y="3645024"/>
            <a:ext cx="504056" cy="2376264"/>
          </a:xfrm>
          <a:prstGeom prst="leftBrace">
            <a:avLst>
              <a:gd name="adj1" fmla="val 0"/>
              <a:gd name="adj2" fmla="val 50000"/>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Snow’s basic theory</a:t>
            </a:r>
            <a:br>
              <a:rPr lang="en-GB" dirty="0"/>
            </a:br>
            <a:r>
              <a:rPr lang="en-GB" dirty="0"/>
              <a:t>in 1849</a:t>
            </a:r>
          </a:p>
        </p:txBody>
      </p:sp>
      <p:sp>
        <p:nvSpPr>
          <p:cNvPr id="3" name="Content Placeholder 2"/>
          <p:cNvSpPr>
            <a:spLocks noGrp="1"/>
          </p:cNvSpPr>
          <p:nvPr>
            <p:ph idx="1"/>
          </p:nvPr>
        </p:nvSpPr>
        <p:spPr/>
        <p:txBody>
          <a:bodyPr/>
          <a:lstStyle/>
          <a:p>
            <a:pPr marL="0" indent="0">
              <a:buNone/>
              <a:defRPr/>
            </a:pPr>
            <a:r>
              <a:rPr lang="en-US" sz="2000" dirty="0"/>
              <a:t>In </a:t>
            </a:r>
            <a:r>
              <a:rPr lang="en-US" sz="2000" i="1" dirty="0"/>
              <a:t>On the Mode of Communication of Cholera </a:t>
            </a:r>
            <a:r>
              <a:rPr lang="en-US" sz="2000" dirty="0"/>
              <a:t>(1849), Snow relied on analogical reasoning based on cholera’s pathological evidence.  He believed cholera to be a </a:t>
            </a:r>
            <a:r>
              <a:rPr lang="en-US" sz="2000" b="1" dirty="0"/>
              <a:t>local disease of the gut</a:t>
            </a:r>
            <a:r>
              <a:rPr lang="en-US" sz="2000" dirty="0"/>
              <a:t>: </a:t>
            </a:r>
          </a:p>
          <a:p>
            <a:pPr marL="182563" indent="-182563">
              <a:defRPr/>
            </a:pPr>
            <a:r>
              <a:rPr lang="en-US" sz="2000" dirty="0"/>
              <a:t>He observed that cholera affected patients with </a:t>
            </a:r>
            <a:r>
              <a:rPr lang="en-US" sz="2000" b="1" dirty="0"/>
              <a:t>local abdominal symptoms </a:t>
            </a:r>
            <a:r>
              <a:rPr lang="en-US" sz="2000" dirty="0"/>
              <a:t>rather than beginning with general symptoms like other epidemic diseases. </a:t>
            </a:r>
          </a:p>
          <a:p>
            <a:pPr marL="182563" indent="-182563">
              <a:defRPr/>
            </a:pPr>
            <a:r>
              <a:rPr lang="en-US" sz="2000" dirty="0"/>
              <a:t>This suggested to him that </a:t>
            </a:r>
            <a:r>
              <a:rPr lang="en-US" sz="2000" b="1" dirty="0"/>
              <a:t>cholera was caused by morbid material or poison and acted as a local irritant to the surface of the stomach and intestines </a:t>
            </a:r>
            <a:r>
              <a:rPr lang="en-US" sz="2000" dirty="0"/>
              <a:t>and produced the pain, vomiting, diarrhea and dehydration characteristic of the disease.  The cholera poison ought therefore to be present in patients’ intestinal discharges.</a:t>
            </a:r>
          </a:p>
          <a:p>
            <a:pPr marL="182563" indent="-182563">
              <a:defRPr/>
            </a:pPr>
            <a:r>
              <a:rPr lang="en-US" sz="2000" dirty="0"/>
              <a:t>In the early stages of the disease, Snow found cholera to respond to treatments acting locally such as opium, chalk or catechu (extract of Acacia). </a:t>
            </a:r>
          </a:p>
          <a:p>
            <a:pPr>
              <a:buNone/>
            </a:pPr>
            <a:r>
              <a:rPr lang="en-GB" sz="1200" dirty="0"/>
              <a:t>Source: http://www.epidemiology.ch/history/papers/eyler-paper-1.pdf</a:t>
            </a: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a:xfrm>
            <a:off x="1692275" y="274638"/>
            <a:ext cx="5759450" cy="1143000"/>
          </a:xfrm>
        </p:spPr>
        <p:txBody>
          <a:bodyPr/>
          <a:lstStyle/>
          <a:p>
            <a:pPr eaLnBrk="1" hangingPunct="1"/>
            <a:r>
              <a:rPr lang="en-GB" dirty="0">
                <a:latin typeface="Miller" charset="0"/>
              </a:rPr>
              <a:t>Snow’s hypotheses</a:t>
            </a:r>
            <a:endParaRPr lang="en-US" dirty="0">
              <a:latin typeface="Miller" charset="0"/>
            </a:endParaRPr>
          </a:p>
        </p:txBody>
      </p:sp>
      <p:sp>
        <p:nvSpPr>
          <p:cNvPr id="3" name="Content Placeholder 2"/>
          <p:cNvSpPr>
            <a:spLocks noGrp="1"/>
          </p:cNvSpPr>
          <p:nvPr>
            <p:ph idx="1"/>
          </p:nvPr>
        </p:nvSpPr>
        <p:spPr/>
        <p:txBody>
          <a:bodyPr/>
          <a:lstStyle/>
          <a:p>
            <a:pPr marL="0" indent="0" eaLnBrk="1" hangingPunct="1">
              <a:buNone/>
              <a:defRPr/>
            </a:pPr>
            <a:r>
              <a:rPr lang="en-US" sz="2000" dirty="0"/>
              <a:t>A hypothesis is a </a:t>
            </a:r>
            <a:r>
              <a:rPr lang="en-GB" sz="2000" dirty="0"/>
              <a:t>specific statement regarding </a:t>
            </a:r>
            <a:r>
              <a:rPr lang="en-GB" sz="2000" b="1" dirty="0"/>
              <a:t>the relationship between two variables: exposure and disease outcome</a:t>
            </a:r>
            <a:r>
              <a:rPr lang="en-GB" sz="2000" dirty="0"/>
              <a:t>.  If there is an association, the exposure is the risk factor of the disease.  </a:t>
            </a:r>
          </a:p>
          <a:p>
            <a:pPr marL="0" indent="0" eaLnBrk="1" hangingPunct="1">
              <a:buNone/>
              <a:defRPr/>
            </a:pPr>
            <a:r>
              <a:rPr lang="en-US" sz="2000" b="1" dirty="0"/>
              <a:t>Snow made inferences about how, when and where transmission may have happened</a:t>
            </a:r>
            <a:r>
              <a:rPr lang="en-US" sz="2000" dirty="0"/>
              <a:t>, on which he based his </a:t>
            </a:r>
            <a:r>
              <a:rPr lang="en-US" sz="2000" b="1" dirty="0"/>
              <a:t>hypotheses on the nature and mode of communication of cholera</a:t>
            </a:r>
            <a:r>
              <a:rPr lang="en-US" sz="2000" dirty="0"/>
              <a:t>:</a:t>
            </a:r>
          </a:p>
          <a:p>
            <a:pPr eaLnBrk="1" hangingPunct="1">
              <a:defRPr/>
            </a:pPr>
            <a:r>
              <a:rPr lang="en-US" sz="2000" dirty="0"/>
              <a:t>that cholera can be communicated from the sick to the healthy;</a:t>
            </a:r>
          </a:p>
          <a:p>
            <a:pPr eaLnBrk="1" hangingPunct="1">
              <a:defRPr/>
            </a:pPr>
            <a:r>
              <a:rPr lang="en-US" sz="2000" dirty="0"/>
              <a:t>that disease is communicated by "morbid matter" (today referred to as infectious agent) which has the property of multiplying in the body of the person it attacks;</a:t>
            </a:r>
          </a:p>
          <a:p>
            <a:pPr eaLnBrk="1" hangingPunct="1">
              <a:defRPr/>
            </a:pPr>
            <a:r>
              <a:rPr lang="en-US" sz="2000" dirty="0"/>
              <a:t>that the morbid matter producing cholera must be introduced into the alimentary canal </a:t>
            </a:r>
          </a:p>
          <a:p>
            <a:pPr eaLnBrk="1" hangingPunct="1">
              <a:defRPr/>
            </a:pPr>
            <a:r>
              <a:rPr lang="en-US" sz="2000" dirty="0"/>
              <a:t>that water supplies appeared to be able to disseminate the morbid matter from the sick to the healthy.</a:t>
            </a: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a:normAutofit fontScale="90000"/>
          </a:bodyPr>
          <a:lstStyle/>
          <a:p>
            <a:pPr eaLnBrk="1" hangingPunct="1">
              <a:defRPr/>
            </a:pPr>
            <a:r>
              <a:rPr lang="en-GB" dirty="0"/>
              <a:t>Issues with observed associations</a:t>
            </a:r>
            <a:endParaRPr lang="en-US" dirty="0"/>
          </a:p>
        </p:txBody>
      </p:sp>
      <p:sp>
        <p:nvSpPr>
          <p:cNvPr id="18435" name="Content Placeholder 2"/>
          <p:cNvSpPr>
            <a:spLocks noGrp="1"/>
          </p:cNvSpPr>
          <p:nvPr>
            <p:ph idx="1"/>
          </p:nvPr>
        </p:nvSpPr>
        <p:spPr/>
        <p:txBody>
          <a:bodyPr/>
          <a:lstStyle/>
          <a:p>
            <a:pPr eaLnBrk="1" hangingPunct="1"/>
            <a:r>
              <a:rPr lang="en-US" sz="2400" dirty="0">
                <a:latin typeface="Miller" charset="0"/>
              </a:rPr>
              <a:t>Does the association exist?  Could it be by chance (e.g., inadequate sample size)?  Is there bias?</a:t>
            </a:r>
          </a:p>
          <a:p>
            <a:pPr eaLnBrk="1" hangingPunct="1"/>
            <a:r>
              <a:rPr lang="en-US" sz="2400" dirty="0">
                <a:latin typeface="Miller" charset="0"/>
              </a:rPr>
              <a:t>Proving a causal relationship between an exposure and a disease is very difficult, and associations between exposures and disease are not all causal. </a:t>
            </a:r>
            <a:endParaRPr lang="en-GB" sz="2400" dirty="0">
              <a:latin typeface="Miller" charset="0"/>
            </a:endParaRPr>
          </a:p>
          <a:p>
            <a:pPr eaLnBrk="1" hangingPunct="1"/>
            <a:r>
              <a:rPr lang="en-GB" sz="2400" dirty="0">
                <a:latin typeface="Miller" charset="0"/>
              </a:rPr>
              <a:t>Potential for considerable ascertainment bias (systematic failure to equally represent all classes of cases or people supposed to be represented in a sample, also called surveillance bias)</a:t>
            </a:r>
          </a:p>
          <a:p>
            <a:pPr eaLnBrk="1" hangingPunct="1"/>
            <a:r>
              <a:rPr lang="en-GB" sz="2400" dirty="0">
                <a:latin typeface="Miller" charset="0"/>
              </a:rPr>
              <a:t>Unusual events in association with a particular factor are more likely to be remembered</a:t>
            </a:r>
            <a:endParaRPr lang="en-US" sz="2400" dirty="0">
              <a:latin typeface="Miller" charset="0"/>
            </a:endParaRPr>
          </a:p>
        </p:txBody>
      </p:sp>
      <p:sp>
        <p:nvSpPr>
          <p:cNvPr id="4" name="Footer Placeholder 3"/>
          <p:cNvSpPr>
            <a:spLocks noGrp="1"/>
          </p:cNvSpPr>
          <p:nvPr>
            <p:ph type="ftr" sz="quarter" idx="11"/>
          </p:nvPr>
        </p:nvSpPr>
        <p:spPr/>
        <p:txBody>
          <a:bodyPr/>
          <a:lstStyle/>
          <a:p>
            <a:pPr>
              <a:defRPr/>
            </a:pPr>
            <a:r>
              <a:rPr lang="en-US" dirty="0"/>
              <a:t>http://msf.org.uk/schools-resources</a:t>
            </a:r>
          </a:p>
        </p:txBody>
      </p:sp>
      <p:sp>
        <p:nvSpPr>
          <p:cNvPr id="5" name="TextBox 4"/>
          <p:cNvSpPr txBox="1"/>
          <p:nvPr/>
        </p:nvSpPr>
        <p:spPr>
          <a:xfrm>
            <a:off x="611560" y="6021288"/>
            <a:ext cx="8280920" cy="276999"/>
          </a:xfrm>
          <a:prstGeom prst="rect">
            <a:avLst/>
          </a:prstGeom>
          <a:noFill/>
        </p:spPr>
        <p:txBody>
          <a:bodyPr wrap="square" rtlCol="0">
            <a:spAutoFit/>
          </a:bodyPr>
          <a:lstStyle/>
          <a:p>
            <a:r>
              <a:rPr lang="en-GB" sz="1200" dirty="0">
                <a:latin typeface="Miller"/>
              </a:rPr>
              <a:t>Source: http://ocw.jhsph.edu/courses/fundepiii/PDFs/lecture18.pdf</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rtlCol="0">
            <a:normAutofit fontScale="90000"/>
          </a:bodyPr>
          <a:lstStyle/>
          <a:p>
            <a:pPr eaLnBrk="1" fontAlgn="auto" hangingPunct="1">
              <a:spcAft>
                <a:spcPts val="0"/>
              </a:spcAft>
              <a:defRPr/>
            </a:pPr>
            <a:br>
              <a:rPr lang="en-GB" dirty="0"/>
            </a:br>
            <a:r>
              <a:rPr lang="en-GB" dirty="0"/>
              <a:t>Living conditions</a:t>
            </a:r>
            <a:br>
              <a:rPr lang="en-GB" dirty="0"/>
            </a:br>
            <a:r>
              <a:rPr lang="en-GB" dirty="0"/>
              <a:t>during Snow’s time</a:t>
            </a:r>
            <a:br>
              <a:rPr lang="en-GB" dirty="0"/>
            </a:br>
            <a:endParaRPr lang="en-US" dirty="0"/>
          </a:p>
        </p:txBody>
      </p:sp>
      <p:sp>
        <p:nvSpPr>
          <p:cNvPr id="3" name="Content Placeholder 2"/>
          <p:cNvSpPr>
            <a:spLocks noGrp="1"/>
          </p:cNvSpPr>
          <p:nvPr>
            <p:ph idx="1"/>
          </p:nvPr>
        </p:nvSpPr>
        <p:spPr/>
        <p:txBody>
          <a:bodyPr rtlCol="0">
            <a:normAutofit/>
          </a:bodyPr>
          <a:lstStyle/>
          <a:p>
            <a:pPr marL="0" indent="0" eaLnBrk="1" fontAlgn="auto" hangingPunct="1">
              <a:spcAft>
                <a:spcPts val="0"/>
              </a:spcAft>
              <a:buFont typeface="Arial" pitchFamily="34" charset="0"/>
              <a:buNone/>
              <a:defRPr/>
            </a:pPr>
            <a:r>
              <a:rPr lang="en-US" b="1" i="1" dirty="0">
                <a:solidFill>
                  <a:srgbClr val="0070C0"/>
                </a:solidFill>
              </a:rPr>
              <a:t>Action for students: </a:t>
            </a:r>
            <a:r>
              <a:rPr lang="en-US" dirty="0"/>
              <a:t>Snow’s observed associations were set in Victorian England.  What were some of the social and environmental conditions at the time?</a:t>
            </a:r>
            <a:r>
              <a:rPr lang="en-US" b="1" dirty="0"/>
              <a:t>  </a:t>
            </a:r>
            <a:endParaRPr lang="en-US" dirty="0"/>
          </a:p>
          <a:p>
            <a:pPr eaLnBrk="1" fontAlgn="auto" hangingPunct="1">
              <a:spcAft>
                <a:spcPts val="0"/>
              </a:spcAft>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a:xfrm>
            <a:off x="1692275" y="274638"/>
            <a:ext cx="5759450" cy="1143000"/>
          </a:xfrm>
        </p:spPr>
        <p:txBody>
          <a:bodyPr/>
          <a:lstStyle/>
          <a:p>
            <a:pPr eaLnBrk="1" hangingPunct="1"/>
            <a:r>
              <a:rPr lang="en-GB" i="1" dirty="0">
                <a:latin typeface="Miller" charset="0"/>
              </a:rPr>
              <a:t>Snow on Cholera</a:t>
            </a:r>
            <a:endParaRPr lang="en-US" i="1" dirty="0">
              <a:latin typeface="Miller" charset="0"/>
            </a:endParaRPr>
          </a:p>
        </p:txBody>
      </p:sp>
      <p:sp>
        <p:nvSpPr>
          <p:cNvPr id="3" name="Content Placeholder 2"/>
          <p:cNvSpPr>
            <a:spLocks noGrp="1"/>
          </p:cNvSpPr>
          <p:nvPr>
            <p:ph idx="1"/>
          </p:nvPr>
        </p:nvSpPr>
        <p:spPr>
          <a:xfrm>
            <a:off x="457200" y="1600200"/>
            <a:ext cx="8229600" cy="4997151"/>
          </a:xfrm>
        </p:spPr>
        <p:txBody>
          <a:bodyPr rtlCol="0">
            <a:normAutofit fontScale="70000" lnSpcReduction="20000"/>
          </a:bodyPr>
          <a:lstStyle/>
          <a:p>
            <a:pPr marL="0" indent="0" eaLnBrk="1" fontAlgn="auto" hangingPunct="1">
              <a:lnSpc>
                <a:spcPct val="120000"/>
              </a:lnSpc>
              <a:spcAft>
                <a:spcPts val="0"/>
              </a:spcAft>
              <a:buFont typeface="Arial" pitchFamily="34" charset="0"/>
              <a:buNone/>
              <a:defRPr/>
            </a:pPr>
            <a:r>
              <a:rPr lang="en-GB" sz="2800" i="1" dirty="0"/>
              <a:t>Snow on Cholera</a:t>
            </a:r>
            <a:r>
              <a:rPr lang="en-GB" sz="2800" dirty="0"/>
              <a:t> is based on an </a:t>
            </a:r>
            <a:r>
              <a:rPr lang="en-GB" sz="2800" b="1" dirty="0">
                <a:solidFill>
                  <a:srgbClr val="FF0000"/>
                </a:solidFill>
              </a:rPr>
              <a:t>exercise developed </a:t>
            </a:r>
            <a:r>
              <a:rPr lang="en-GB" sz="2800" dirty="0"/>
              <a:t>by the </a:t>
            </a:r>
            <a:r>
              <a:rPr lang="en-GB" sz="2800" b="1" dirty="0"/>
              <a:t>London School of Hygiene &amp; Tropical Medicine</a:t>
            </a:r>
            <a:r>
              <a:rPr lang="en-GB" sz="2800" dirty="0"/>
              <a:t> (LSHTM), a world-leading centre for research and postgraduate education in public and global health. </a:t>
            </a:r>
          </a:p>
          <a:p>
            <a:pPr marL="0" indent="0" eaLnBrk="1" fontAlgn="auto" hangingPunct="1">
              <a:spcAft>
                <a:spcPts val="0"/>
              </a:spcAft>
              <a:buFont typeface="Arial" pitchFamily="34" charset="0"/>
              <a:buNone/>
              <a:defRPr/>
            </a:pPr>
            <a:r>
              <a:rPr lang="en-GB" sz="2800" dirty="0"/>
              <a:t> </a:t>
            </a:r>
          </a:p>
          <a:p>
            <a:pPr marL="0" indent="0" eaLnBrk="1" fontAlgn="auto" hangingPunct="1">
              <a:lnSpc>
                <a:spcPct val="120000"/>
              </a:lnSpc>
              <a:spcAft>
                <a:spcPts val="0"/>
              </a:spcAft>
              <a:buNone/>
              <a:defRPr/>
            </a:pPr>
            <a:r>
              <a:rPr lang="en-GB" sz="2800" b="1" dirty="0" err="1">
                <a:solidFill>
                  <a:srgbClr val="FF0000"/>
                </a:solidFill>
              </a:rPr>
              <a:t>Medecins</a:t>
            </a:r>
            <a:r>
              <a:rPr lang="en-GB" sz="2800" b="1" dirty="0">
                <a:solidFill>
                  <a:srgbClr val="FF0000"/>
                </a:solidFill>
              </a:rPr>
              <a:t> Sans </a:t>
            </a:r>
            <a:r>
              <a:rPr lang="en-GB" sz="2800" b="1" dirty="0" err="1">
                <a:solidFill>
                  <a:srgbClr val="FF0000"/>
                </a:solidFill>
              </a:rPr>
              <a:t>Frontieres</a:t>
            </a:r>
            <a:r>
              <a:rPr lang="en-GB" sz="2800" b="1" dirty="0">
                <a:solidFill>
                  <a:srgbClr val="FF0000"/>
                </a:solidFill>
              </a:rPr>
              <a:t>/Doctors Without Borders (MSF)</a:t>
            </a:r>
            <a:r>
              <a:rPr lang="en-GB" sz="2800" dirty="0"/>
              <a:t> has adapted and expanded </a:t>
            </a:r>
            <a:r>
              <a:rPr lang="en-GB" sz="2800" i="1" dirty="0"/>
              <a:t>Snow on Cholera</a:t>
            </a:r>
            <a:r>
              <a:rPr lang="en-GB" sz="2800" dirty="0"/>
              <a:t> as a </a:t>
            </a:r>
            <a:r>
              <a:rPr lang="en-GB" sz="2800" b="1" dirty="0"/>
              <a:t>teaching resource for A level biology students</a:t>
            </a:r>
            <a:r>
              <a:rPr lang="en-GB" sz="2800" dirty="0"/>
              <a:t> in the UK with the help of a working group of biology teachers and the input of students.  In this exercise, the blue headers refer to the pages on the LSHTM web taster session found at: </a:t>
            </a:r>
            <a:r>
              <a:rPr lang="en-GB" sz="1900" u="sng" dirty="0">
                <a:hlinkClick r:id="rId2"/>
              </a:rPr>
              <a:t>http://dl.lshtm.ac.uk/download/webdev/devwork/epmtastercoursev2/tastercourses/epm101/fe01/page_01.htm</a:t>
            </a:r>
            <a:r>
              <a:rPr lang="en-GB" sz="1900" dirty="0"/>
              <a:t>. </a:t>
            </a:r>
          </a:p>
          <a:p>
            <a:pPr marL="0" indent="0" eaLnBrk="1" fontAlgn="auto" hangingPunct="1">
              <a:spcAft>
                <a:spcPts val="0"/>
              </a:spcAft>
              <a:buFont typeface="Arial" pitchFamily="34" charset="0"/>
              <a:buNone/>
              <a:defRPr/>
            </a:pPr>
            <a:endParaRPr lang="en-GB" sz="2800" dirty="0"/>
          </a:p>
          <a:p>
            <a:pPr marL="0" indent="0" eaLnBrk="1" fontAlgn="auto" hangingPunct="1">
              <a:lnSpc>
                <a:spcPct val="120000"/>
              </a:lnSpc>
              <a:spcAft>
                <a:spcPts val="0"/>
              </a:spcAft>
              <a:buNone/>
              <a:defRPr/>
            </a:pPr>
            <a:r>
              <a:rPr lang="en-GB" sz="2800" b="1" dirty="0">
                <a:solidFill>
                  <a:srgbClr val="FF0000"/>
                </a:solidFill>
              </a:rPr>
              <a:t>MSF</a:t>
            </a:r>
            <a:r>
              <a:rPr lang="en-GB" sz="2800" dirty="0"/>
              <a:t> helps people worldwide where the need is greatest, </a:t>
            </a:r>
            <a:r>
              <a:rPr lang="en-GB" sz="2800" b="1" dirty="0">
                <a:solidFill>
                  <a:srgbClr val="FF0000"/>
                </a:solidFill>
              </a:rPr>
              <a:t>providing</a:t>
            </a:r>
            <a:r>
              <a:rPr lang="en-GB" sz="2800" dirty="0"/>
              <a:t> </a:t>
            </a:r>
            <a:r>
              <a:rPr lang="en-GB" sz="2800" b="1" dirty="0">
                <a:solidFill>
                  <a:srgbClr val="FF0000"/>
                </a:solidFill>
              </a:rPr>
              <a:t>emergency medical aid </a:t>
            </a:r>
            <a:r>
              <a:rPr lang="en-GB" sz="2800" dirty="0"/>
              <a:t>to people affected by conflict, epidemics, disasters or exclusion from healthcare.</a:t>
            </a:r>
          </a:p>
          <a:p>
            <a:pPr marL="0" indent="0" eaLnBrk="1" fontAlgn="auto" hangingPunct="1">
              <a:spcAft>
                <a:spcPts val="0"/>
              </a:spcAft>
              <a:buFont typeface="Arial" pitchFamily="34" charset="0"/>
              <a:buNone/>
              <a:defRPr/>
            </a:pPr>
            <a:endParaRPr lang="en-US" sz="2100" dirty="0"/>
          </a:p>
          <a:p>
            <a:pPr eaLnBrk="1" fontAlgn="auto" hangingPunct="1">
              <a:spcAft>
                <a:spcPts val="0"/>
              </a:spcAft>
              <a:buNone/>
              <a:defRPr/>
            </a:pPr>
            <a:endParaRPr lang="en-US" dirty="0"/>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1692275" y="274638"/>
            <a:ext cx="5759450" cy="1143000"/>
          </a:xfrm>
        </p:spPr>
        <p:txBody>
          <a:bodyPr/>
          <a:lstStyle/>
          <a:p>
            <a:pPr eaLnBrk="1" hangingPunct="1"/>
            <a:r>
              <a:rPr lang="en-GB">
                <a:latin typeface="Miller" charset="0"/>
              </a:rPr>
              <a:t>London panorama</a:t>
            </a:r>
            <a:endParaRPr lang="en-US">
              <a:latin typeface="Miller" charset="0"/>
            </a:endParaRPr>
          </a:p>
        </p:txBody>
      </p:sp>
      <p:pic>
        <p:nvPicPr>
          <p:cNvPr id="21507" name="Content Placeholder 3" descr="http://www.ph.ucla.edu/epi/snow/1859map/lambethwaterworks1845panorama.jpg"/>
          <p:cNvPicPr>
            <a:picLocks noGrp="1"/>
          </p:cNvPicPr>
          <p:nvPr>
            <p:ph idx="1"/>
          </p:nvPr>
        </p:nvPicPr>
        <p:blipFill>
          <a:blip r:embed="rId2" cstate="print"/>
          <a:srcRect/>
          <a:stretch>
            <a:fillRect/>
          </a:stretch>
        </p:blipFill>
        <p:spPr>
          <a:xfrm>
            <a:off x="395288" y="1484313"/>
            <a:ext cx="8229600" cy="3884612"/>
          </a:xfrm>
        </p:spPr>
      </p:pic>
      <p:sp>
        <p:nvSpPr>
          <p:cNvPr id="21508" name="Rectangle 4"/>
          <p:cNvSpPr>
            <a:spLocks noChangeArrowheads="1"/>
          </p:cNvSpPr>
          <p:nvPr/>
        </p:nvSpPr>
        <p:spPr bwMode="auto">
          <a:xfrm>
            <a:off x="395288" y="5445125"/>
            <a:ext cx="8208962" cy="277813"/>
          </a:xfrm>
          <a:prstGeom prst="rect">
            <a:avLst/>
          </a:prstGeom>
          <a:noFill/>
          <a:ln w="9525">
            <a:noFill/>
            <a:miter lim="800000"/>
            <a:headEnd/>
            <a:tailEnd/>
          </a:ln>
        </p:spPr>
        <p:txBody>
          <a:bodyPr>
            <a:spAutoFit/>
          </a:bodyPr>
          <a:lstStyle/>
          <a:p>
            <a:r>
              <a:rPr lang="en-GB" sz="1200">
                <a:latin typeface="Miller" charset="0"/>
              </a:rPr>
              <a:t>Source:</a:t>
            </a:r>
            <a:r>
              <a:rPr lang="en-GB" sz="1200" u="sng">
                <a:latin typeface="Miller" charset="0"/>
              </a:rPr>
              <a:t> http://www.ph.ucla.edu/epi/snow/1859map/lambeth_waterworks_a2.html</a:t>
            </a:r>
            <a:r>
              <a:rPr lang="en-GB" sz="1200">
                <a:latin typeface="Miller" charset="0"/>
              </a:rPr>
              <a:t> </a:t>
            </a:r>
            <a:endParaRPr lang="en-US" sz="1200">
              <a:latin typeface="Miller" charset="0"/>
            </a:endParaRPr>
          </a:p>
        </p:txBody>
      </p:sp>
      <p:sp>
        <p:nvSpPr>
          <p:cNvPr id="5" name="Footer Placeholder 4"/>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4"/>
          <p:cNvSpPr>
            <a:spLocks noGrp="1"/>
          </p:cNvSpPr>
          <p:nvPr>
            <p:ph type="title"/>
          </p:nvPr>
        </p:nvSpPr>
        <p:spPr>
          <a:xfrm>
            <a:off x="467545" y="274638"/>
            <a:ext cx="8219256" cy="1143000"/>
          </a:xfrm>
        </p:spPr>
        <p:txBody>
          <a:bodyPr>
            <a:normAutofit/>
          </a:bodyPr>
          <a:lstStyle/>
          <a:p>
            <a:pPr eaLnBrk="1" hangingPunct="1"/>
            <a:r>
              <a:rPr lang="en-GB" dirty="0">
                <a:latin typeface="Miller" charset="0"/>
              </a:rPr>
              <a:t>London slum</a:t>
            </a:r>
            <a:endParaRPr lang="en-US" dirty="0">
              <a:latin typeface="Miller" charset="0"/>
            </a:endParaRPr>
          </a:p>
        </p:txBody>
      </p:sp>
      <p:pic>
        <p:nvPicPr>
          <p:cNvPr id="22531" name="Content Placeholder 3" descr="http://static.squarespace.com/static/50adfa2ae4b0cc1d786569eb/t/534066fce4b0cffc81fe632c/1396729614790/"/>
          <p:cNvPicPr>
            <a:picLocks noGrp="1"/>
          </p:cNvPicPr>
          <p:nvPr>
            <p:ph sz="half" idx="1"/>
          </p:nvPr>
        </p:nvPicPr>
        <p:blipFill>
          <a:blip r:embed="rId2" cstate="print"/>
          <a:srcRect/>
          <a:stretch>
            <a:fillRect/>
          </a:stretch>
        </p:blipFill>
        <p:spPr>
          <a:xfrm>
            <a:off x="395288" y="1341438"/>
            <a:ext cx="4681537" cy="3887787"/>
          </a:xfrm>
        </p:spPr>
      </p:pic>
      <p:sp>
        <p:nvSpPr>
          <p:cNvPr id="6" name="Text Placeholder 5"/>
          <p:cNvSpPr>
            <a:spLocks noGrp="1"/>
          </p:cNvSpPr>
          <p:nvPr>
            <p:ph sz="half" idx="2"/>
          </p:nvPr>
        </p:nvSpPr>
        <p:spPr>
          <a:xfrm>
            <a:off x="5076825" y="1412875"/>
            <a:ext cx="3749675" cy="4525963"/>
          </a:xfrm>
        </p:spPr>
        <p:txBody>
          <a:bodyPr rtlCol="0">
            <a:normAutofit/>
          </a:bodyPr>
          <a:lstStyle/>
          <a:p>
            <a:pPr marL="0" indent="0" eaLnBrk="1" fontAlgn="auto" hangingPunct="1">
              <a:spcAft>
                <a:spcPts val="0"/>
              </a:spcAft>
              <a:buFont typeface="Arial" pitchFamily="34" charset="0"/>
              <a:buNone/>
              <a:defRPr/>
            </a:pPr>
            <a:r>
              <a:rPr lang="en-US" sz="1800" dirty="0"/>
              <a:t>“By the middle of the 19th century, </a:t>
            </a:r>
            <a:r>
              <a:rPr lang="en-US" sz="1800" dirty="0" err="1"/>
              <a:t>Soho</a:t>
            </a:r>
            <a:r>
              <a:rPr lang="en-US" sz="1800" dirty="0"/>
              <a:t> had become an insanitary place of cow-sheds, animal droppings, slaughterhouses, grease-boiling dens and primitive, decaying sewers. And underneath the floorboards of the overcrowded cellars lurked something even worse -- a </a:t>
            </a:r>
            <a:r>
              <a:rPr lang="en-US" sz="1800" b="1" dirty="0"/>
              <a:t>fetid sea of cesspits</a:t>
            </a:r>
            <a:r>
              <a:rPr lang="en-US" sz="1800" dirty="0"/>
              <a:t> as old as the houses, and many of which had never been drained. It was only a matter of time before this hidden festering time-bomb exploded.”     </a:t>
            </a:r>
          </a:p>
          <a:p>
            <a:pPr marL="0" indent="0" eaLnBrk="1" fontAlgn="auto" hangingPunct="1">
              <a:spcAft>
                <a:spcPts val="0"/>
              </a:spcAft>
              <a:buFont typeface="Arial" pitchFamily="34" charset="0"/>
              <a:buNone/>
              <a:defRPr/>
            </a:pPr>
            <a:r>
              <a:rPr lang="en-US" sz="1200" dirty="0"/>
              <a:t>-- Summers, Judith. </a:t>
            </a:r>
            <a:r>
              <a:rPr lang="en-US" sz="1200" i="1" dirty="0" err="1"/>
              <a:t>Soho</a:t>
            </a:r>
            <a:r>
              <a:rPr lang="en-US" sz="1200" i="1" dirty="0"/>
              <a:t> -- A History of London's Most </a:t>
            </a:r>
            <a:r>
              <a:rPr lang="en-US" sz="1200" i="1" dirty="0" err="1"/>
              <a:t>Colourful</a:t>
            </a:r>
            <a:r>
              <a:rPr lang="en-US" sz="1200" i="1" dirty="0"/>
              <a:t> Neighborhood</a:t>
            </a:r>
            <a:r>
              <a:rPr lang="en-US" sz="1200" dirty="0"/>
              <a:t>, Bloomsbury, London, 1989</a:t>
            </a:r>
          </a:p>
          <a:p>
            <a:pPr eaLnBrk="1" fontAlgn="auto" hangingPunct="1">
              <a:spcAft>
                <a:spcPts val="0"/>
              </a:spcAft>
              <a:defRPr/>
            </a:pPr>
            <a:endParaRPr lang="en-GB" sz="1200" dirty="0">
              <a:hlinkClick r:id="rId3"/>
            </a:endParaRPr>
          </a:p>
        </p:txBody>
      </p:sp>
      <p:sp>
        <p:nvSpPr>
          <p:cNvPr id="22533" name="Rectangle 6"/>
          <p:cNvSpPr>
            <a:spLocks noChangeArrowheads="1"/>
          </p:cNvSpPr>
          <p:nvPr/>
        </p:nvSpPr>
        <p:spPr bwMode="auto">
          <a:xfrm>
            <a:off x="468313" y="5157788"/>
            <a:ext cx="4464050" cy="830262"/>
          </a:xfrm>
          <a:prstGeom prst="rect">
            <a:avLst/>
          </a:prstGeom>
          <a:noFill/>
          <a:ln w="9525">
            <a:noFill/>
            <a:miter lim="800000"/>
            <a:headEnd/>
            <a:tailEnd/>
          </a:ln>
        </p:spPr>
        <p:txBody>
          <a:bodyPr>
            <a:spAutoFit/>
          </a:bodyPr>
          <a:lstStyle/>
          <a:p>
            <a:r>
              <a:rPr lang="en-GB" sz="1200">
                <a:latin typeface="Miller" charset="0"/>
              </a:rPr>
              <a:t>Image: </a:t>
            </a:r>
            <a:r>
              <a:rPr lang="en-GB" sz="1200" u="sng">
                <a:latin typeface="Miller" charset="0"/>
                <a:hlinkClick r:id="rId3"/>
              </a:rPr>
              <a:t>http://www.historyisnowmagazine.com/blog/2014/4/5/body-snatchers-and-dickens-london-shocking-tales-of-crime-in-19th-century-britain#.U6QoV_ldVuI</a:t>
            </a:r>
            <a:r>
              <a:rPr lang="en-GB" sz="1200">
                <a:latin typeface="Miller" charset="0"/>
              </a:rPr>
              <a:t>=</a:t>
            </a:r>
          </a:p>
        </p:txBody>
      </p:sp>
      <p:sp>
        <p:nvSpPr>
          <p:cNvPr id="7" name="Footer Placeholder 6"/>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4"/>
          <p:cNvSpPr>
            <a:spLocks noGrp="1"/>
          </p:cNvSpPr>
          <p:nvPr>
            <p:ph type="title"/>
          </p:nvPr>
        </p:nvSpPr>
        <p:spPr>
          <a:xfrm>
            <a:off x="1908175" y="274638"/>
            <a:ext cx="5976938" cy="1143000"/>
          </a:xfrm>
        </p:spPr>
        <p:txBody>
          <a:bodyPr/>
          <a:lstStyle/>
          <a:p>
            <a:pPr eaLnBrk="1" hangingPunct="1"/>
            <a:r>
              <a:rPr lang="en-GB">
                <a:latin typeface="Miller" charset="0"/>
              </a:rPr>
              <a:t>Sanitation</a:t>
            </a:r>
            <a:endParaRPr lang="en-US">
              <a:latin typeface="Miller" charset="0"/>
            </a:endParaRPr>
          </a:p>
        </p:txBody>
      </p:sp>
      <p:sp>
        <p:nvSpPr>
          <p:cNvPr id="7" name="Content Placeholder 6"/>
          <p:cNvSpPr>
            <a:spLocks noGrp="1"/>
          </p:cNvSpPr>
          <p:nvPr>
            <p:ph sz="half" idx="2"/>
          </p:nvPr>
        </p:nvSpPr>
        <p:spPr>
          <a:xfrm>
            <a:off x="3419475" y="1484313"/>
            <a:ext cx="5184775" cy="4897437"/>
          </a:xfrm>
        </p:spPr>
        <p:txBody>
          <a:bodyPr rtlCol="0">
            <a:normAutofit fontScale="70000" lnSpcReduction="20000"/>
          </a:bodyPr>
          <a:lstStyle/>
          <a:p>
            <a:pPr marL="274638" indent="-274638" eaLnBrk="1" fontAlgn="auto" hangingPunct="1">
              <a:spcAft>
                <a:spcPts val="0"/>
              </a:spcAft>
              <a:defRPr/>
            </a:pPr>
            <a:r>
              <a:rPr lang="en-US" dirty="0"/>
              <a:t>By the arrival of the 19</a:t>
            </a:r>
            <a:r>
              <a:rPr lang="en-US" baseline="30000" dirty="0"/>
              <a:t>th</a:t>
            </a:r>
            <a:r>
              <a:rPr lang="en-US" dirty="0"/>
              <a:t> century, the River Thames had become the </a:t>
            </a:r>
            <a:r>
              <a:rPr lang="en-US" b="1" dirty="0"/>
              <a:t>most contaminated river in the world</a:t>
            </a:r>
            <a:r>
              <a:rPr lang="en-US" dirty="0"/>
              <a:t>.  </a:t>
            </a:r>
          </a:p>
          <a:p>
            <a:pPr marL="274638" indent="-274638" eaLnBrk="1" fontAlgn="auto" hangingPunct="1">
              <a:spcAft>
                <a:spcPts val="0"/>
              </a:spcAft>
              <a:defRPr/>
            </a:pPr>
            <a:r>
              <a:rPr lang="en-US" dirty="0"/>
              <a:t>Toilets were widely introduced in London between 1830 and 1850: main sewers were introduced in the 1840s.  </a:t>
            </a:r>
          </a:p>
          <a:p>
            <a:pPr marL="274638" indent="-274638" eaLnBrk="1" fontAlgn="auto" hangingPunct="1">
              <a:spcAft>
                <a:spcPts val="0"/>
              </a:spcAft>
              <a:defRPr/>
            </a:pPr>
            <a:r>
              <a:rPr lang="en-US" dirty="0"/>
              <a:t>The sewers, elongated cesspools with overflows at the end emptied into the </a:t>
            </a:r>
            <a:r>
              <a:rPr lang="en-US" b="1" dirty="0"/>
              <a:t>River Thames</a:t>
            </a:r>
            <a:r>
              <a:rPr lang="en-US" dirty="0"/>
              <a:t>, which was also a </a:t>
            </a:r>
            <a:r>
              <a:rPr lang="en-US" b="1" dirty="0"/>
              <a:t>dumping ground</a:t>
            </a:r>
            <a:r>
              <a:rPr lang="en-US" dirty="0"/>
              <a:t> for animal and industrial wastes.  </a:t>
            </a:r>
          </a:p>
          <a:p>
            <a:pPr marL="274638" indent="-274638" eaLnBrk="1" fontAlgn="auto" hangingPunct="1">
              <a:spcAft>
                <a:spcPts val="0"/>
              </a:spcAft>
              <a:defRPr/>
            </a:pPr>
            <a:r>
              <a:rPr lang="en-US" b="1" dirty="0"/>
              <a:t>The Great Stink of 1858 – </a:t>
            </a:r>
            <a:r>
              <a:rPr lang="en-US" dirty="0"/>
              <a:t>the offensive stench from fermenting sewage in the river Thames that almost led the government to abandon Westminster - finally helped push through a bill to reform the river.  </a:t>
            </a:r>
            <a:r>
              <a:rPr lang="en-US" sz="1900" dirty="0"/>
              <a:t>(Source: </a:t>
            </a:r>
            <a:r>
              <a:rPr lang="en-US" sz="1900" u="sng" dirty="0"/>
              <a:t>http//:www.choleraandthames.co.uk/cholera-in-london/the-great-stink</a:t>
            </a:r>
            <a:r>
              <a:rPr lang="en-US" sz="1900" dirty="0"/>
              <a:t>/)</a:t>
            </a:r>
          </a:p>
          <a:p>
            <a:pPr marL="274638" indent="-274638" eaLnBrk="1" fontAlgn="auto" hangingPunct="1">
              <a:spcAft>
                <a:spcPts val="0"/>
              </a:spcAft>
              <a:defRPr/>
            </a:pPr>
            <a:endParaRPr lang="en-US" dirty="0"/>
          </a:p>
          <a:p>
            <a:pPr eaLnBrk="1" fontAlgn="auto" hangingPunct="1">
              <a:spcAft>
                <a:spcPts val="0"/>
              </a:spcAft>
              <a:buFont typeface="Arial" pitchFamily="34" charset="0"/>
              <a:buNone/>
              <a:defRPr/>
            </a:pPr>
            <a:endParaRPr lang="en-US" dirty="0"/>
          </a:p>
        </p:txBody>
      </p:sp>
      <p:pic>
        <p:nvPicPr>
          <p:cNvPr id="23556" name="Content Placeholder 7" descr="Making the Modern World"/>
          <p:cNvPicPr>
            <a:picLocks noGrp="1"/>
          </p:cNvPicPr>
          <p:nvPr>
            <p:ph sz="half" idx="1"/>
          </p:nvPr>
        </p:nvPicPr>
        <p:blipFill>
          <a:blip r:embed="rId2" cstate="print"/>
          <a:srcRect/>
          <a:stretch>
            <a:fillRect/>
          </a:stretch>
        </p:blipFill>
        <p:spPr>
          <a:xfrm>
            <a:off x="395288" y="1484313"/>
            <a:ext cx="2952750" cy="3889375"/>
          </a:xfrm>
        </p:spPr>
      </p:pic>
      <p:sp>
        <p:nvSpPr>
          <p:cNvPr id="23557" name="TextBox 8"/>
          <p:cNvSpPr txBox="1">
            <a:spLocks noChangeArrowheads="1"/>
          </p:cNvSpPr>
          <p:nvPr/>
        </p:nvSpPr>
        <p:spPr bwMode="auto">
          <a:xfrm>
            <a:off x="468313" y="5516563"/>
            <a:ext cx="3167062" cy="831850"/>
          </a:xfrm>
          <a:prstGeom prst="rect">
            <a:avLst/>
          </a:prstGeom>
          <a:noFill/>
          <a:ln w="9525">
            <a:noFill/>
            <a:miter lim="800000"/>
            <a:headEnd/>
            <a:tailEnd/>
          </a:ln>
        </p:spPr>
        <p:txBody>
          <a:bodyPr>
            <a:spAutoFit/>
          </a:bodyPr>
          <a:lstStyle/>
          <a:p>
            <a:r>
              <a:rPr lang="en-GB" b="1">
                <a:latin typeface="Miller" charset="0"/>
              </a:rPr>
              <a:t>Sewage water</a:t>
            </a:r>
          </a:p>
          <a:p>
            <a:r>
              <a:rPr lang="en-US" sz="1200">
                <a:latin typeface="Miller" charset="0"/>
              </a:rPr>
              <a:t>Image: Wellcome Library, London</a:t>
            </a:r>
          </a:p>
          <a:p>
            <a:endParaRPr lang="en-US" b="1">
              <a:latin typeface="Miller" charset="0"/>
            </a:endParaRPr>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692275" y="274638"/>
            <a:ext cx="5759450" cy="1143000"/>
          </a:xfrm>
        </p:spPr>
        <p:txBody>
          <a:bodyPr rtlCol="0">
            <a:normAutofit fontScale="90000"/>
          </a:bodyPr>
          <a:lstStyle/>
          <a:p>
            <a:pPr eaLnBrk="1" fontAlgn="auto" hangingPunct="1">
              <a:spcAft>
                <a:spcPts val="0"/>
              </a:spcAft>
              <a:defRPr/>
            </a:pPr>
            <a:br>
              <a:rPr lang="en-US" b="1" dirty="0"/>
            </a:br>
            <a:r>
              <a:rPr lang="en-US" dirty="0"/>
              <a:t>Water companies and community hand pumps</a:t>
            </a:r>
            <a:br>
              <a:rPr lang="en-US" dirty="0"/>
            </a:br>
            <a:endParaRPr lang="en-US" dirty="0"/>
          </a:p>
        </p:txBody>
      </p:sp>
      <p:sp>
        <p:nvSpPr>
          <p:cNvPr id="6" name="Content Placeholder 5"/>
          <p:cNvSpPr>
            <a:spLocks noGrp="1"/>
          </p:cNvSpPr>
          <p:nvPr>
            <p:ph idx="1"/>
          </p:nvPr>
        </p:nvSpPr>
        <p:spPr/>
        <p:txBody>
          <a:bodyPr rtlCol="0">
            <a:normAutofit fontScale="92500" lnSpcReduction="20000"/>
          </a:bodyPr>
          <a:lstStyle/>
          <a:p>
            <a:pPr eaLnBrk="1" fontAlgn="auto" hangingPunct="1">
              <a:spcAft>
                <a:spcPts val="0"/>
              </a:spcAft>
              <a:defRPr/>
            </a:pPr>
            <a:r>
              <a:rPr lang="en-US" sz="2800" dirty="0"/>
              <a:t>During the 19th century, drinking water was supplied to an increasing number of houses by private, profit-making companies via a network of pipes, but many households still depended on drawing water from street pumps. </a:t>
            </a:r>
          </a:p>
          <a:p>
            <a:pPr eaLnBrk="1" fontAlgn="auto" hangingPunct="1">
              <a:spcAft>
                <a:spcPts val="0"/>
              </a:spcAft>
              <a:defRPr/>
            </a:pPr>
            <a:r>
              <a:rPr lang="en-US" sz="2800" dirty="0"/>
              <a:t>The water companies did not filter or treat their water in 1848-49 or 1853-54.</a:t>
            </a:r>
          </a:p>
          <a:p>
            <a:pPr eaLnBrk="1" fontAlgn="auto" hangingPunct="1">
              <a:spcAft>
                <a:spcPts val="0"/>
              </a:spcAft>
              <a:defRPr/>
            </a:pPr>
            <a:r>
              <a:rPr lang="en-US" sz="2800" dirty="0"/>
              <a:t>Companies competed for customers house by house, resulting in overlap between the areas supplied by the different companies.  It also meant that the patients were indistinguishable save for the source of their water.</a:t>
            </a:r>
          </a:p>
          <a:p>
            <a:pPr eaLnBrk="1" fontAlgn="auto" hangingPunct="1">
              <a:spcAft>
                <a:spcPts val="0"/>
              </a:spcAft>
              <a:buNone/>
              <a:defRPr/>
            </a:pPr>
            <a:endParaRPr lang="en-US" sz="1200" dirty="0"/>
          </a:p>
          <a:p>
            <a:pPr eaLnBrk="1" fontAlgn="auto" hangingPunct="1">
              <a:spcAft>
                <a:spcPts val="0"/>
              </a:spcAft>
              <a:buNone/>
              <a:defRPr/>
            </a:pPr>
            <a:r>
              <a:rPr lang="en-US" sz="1200" dirty="0"/>
              <a:t>Source: http://www.epidemiology.ch/history/papers/eyler-paper-1.pdf</a:t>
            </a:r>
          </a:p>
          <a:p>
            <a:pPr eaLnBrk="1" fontAlgn="auto" hangingPunct="1">
              <a:spcAft>
                <a:spcPts val="0"/>
              </a:spcAft>
              <a:buNone/>
              <a:defRPr/>
            </a:pPr>
            <a:endParaRPr lang="en-US" sz="1200" dirty="0"/>
          </a:p>
          <a:p>
            <a:pPr eaLnBrk="1" fontAlgn="auto" hangingPunct="1">
              <a:spcAft>
                <a:spcPts val="0"/>
              </a:spcAft>
              <a:defRPr/>
            </a:pPr>
            <a:endParaRPr lang="en-US" sz="2800" dirty="0"/>
          </a:p>
          <a:p>
            <a:pPr eaLnBrk="1" fontAlgn="auto" hangingPunct="1">
              <a:spcAft>
                <a:spcPts val="0"/>
              </a:spcAft>
              <a:defRPr/>
            </a:pPr>
            <a:endParaRPr lang="en-US" dirty="0"/>
          </a:p>
          <a:p>
            <a:pPr eaLnBrk="1" fontAlgn="auto" hangingPunct="1">
              <a:spcAft>
                <a:spcPts val="0"/>
              </a:spcAft>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a:xfrm>
            <a:off x="1692275" y="274638"/>
            <a:ext cx="5759450" cy="1143000"/>
          </a:xfrm>
        </p:spPr>
        <p:txBody>
          <a:bodyPr/>
          <a:lstStyle/>
          <a:p>
            <a:pPr eaLnBrk="1" hangingPunct="1"/>
            <a:r>
              <a:rPr lang="en-GB">
                <a:latin typeface="Miller" charset="0"/>
              </a:rPr>
              <a:t>River Thames</a:t>
            </a:r>
            <a:endParaRPr lang="en-US">
              <a:latin typeface="Miller" charset="0"/>
            </a:endParaRPr>
          </a:p>
        </p:txBody>
      </p:sp>
      <p:pic>
        <p:nvPicPr>
          <p:cNvPr id="25603" name="Content Placeholder 3" descr="http://www.ph.ucla.edu/epi/snow/londonriverthames1844sm.gif"/>
          <p:cNvPicPr>
            <a:picLocks noGrp="1"/>
          </p:cNvPicPr>
          <p:nvPr>
            <p:ph idx="1"/>
          </p:nvPr>
        </p:nvPicPr>
        <p:blipFill>
          <a:blip r:embed="rId2" cstate="print"/>
          <a:srcRect/>
          <a:stretch>
            <a:fillRect/>
          </a:stretch>
        </p:blipFill>
        <p:spPr>
          <a:xfrm>
            <a:off x="395288" y="3068638"/>
            <a:ext cx="8424862" cy="2447925"/>
          </a:xfrm>
        </p:spPr>
      </p:pic>
      <p:sp>
        <p:nvSpPr>
          <p:cNvPr id="25601" name="Rectangle 1"/>
          <p:cNvSpPr>
            <a:spLocks noChangeArrowheads="1"/>
          </p:cNvSpPr>
          <p:nvPr/>
        </p:nvSpPr>
        <p:spPr bwMode="auto">
          <a:xfrm>
            <a:off x="395288" y="1962220"/>
            <a:ext cx="8424862" cy="707886"/>
          </a:xfrm>
          <a:prstGeom prst="rect">
            <a:avLst/>
          </a:prstGeom>
          <a:solidFill>
            <a:srgbClr val="FFFFFF"/>
          </a:solidFill>
          <a:ln w="9525">
            <a:noFill/>
            <a:miter lim="800000"/>
            <a:headEnd/>
            <a:tailEnd/>
          </a:ln>
          <a:effectLst/>
        </p:spPr>
        <p:txBody>
          <a:bodyPr anchor="ctr">
            <a:spAutoFit/>
          </a:bodyPr>
          <a:lstStyle/>
          <a:p>
            <a:pPr>
              <a:defRPr/>
            </a:pPr>
            <a:r>
              <a:rPr lang="en-US" sz="2000" b="1" i="1" dirty="0">
                <a:solidFill>
                  <a:srgbClr val="0070C0"/>
                </a:solidFill>
                <a:latin typeface="Miller" charset="0"/>
                <a:ea typeface="Times New Roman" pitchFamily="18" charset="0"/>
                <a:cs typeface="Arial" pitchFamily="34" charset="0"/>
              </a:rPr>
              <a:t>Action for students:</a:t>
            </a:r>
            <a:r>
              <a:rPr lang="en-US" sz="2000" dirty="0">
                <a:solidFill>
                  <a:srgbClr val="0070C0"/>
                </a:solidFill>
                <a:latin typeface="Miller" charset="0"/>
                <a:ea typeface="Times New Roman" pitchFamily="18" charset="0"/>
                <a:cs typeface="Arial" pitchFamily="34" charset="0"/>
              </a:rPr>
              <a:t> </a:t>
            </a:r>
            <a:r>
              <a:rPr lang="en-US" sz="2000" dirty="0">
                <a:latin typeface="Miller" charset="0"/>
                <a:ea typeface="Times New Roman" pitchFamily="18" charset="0"/>
                <a:cs typeface="Arial" pitchFamily="34" charset="0"/>
              </a:rPr>
              <a:t>Where would water be most polluted with sewage – upstream or downstream from London?</a:t>
            </a:r>
            <a:endParaRPr lang="en-US" sz="2000" dirty="0">
              <a:ea typeface="Times New Roman" pitchFamily="18" charset="0"/>
            </a:endParaRPr>
          </a:p>
        </p:txBody>
      </p:sp>
      <p:sp>
        <p:nvSpPr>
          <p:cNvPr id="25605" name="Rectangle 2"/>
          <p:cNvSpPr>
            <a:spLocks noChangeArrowheads="1"/>
          </p:cNvSpPr>
          <p:nvPr/>
        </p:nvSpPr>
        <p:spPr bwMode="auto">
          <a:xfrm>
            <a:off x="395288" y="5661025"/>
            <a:ext cx="8424862" cy="461963"/>
          </a:xfrm>
          <a:prstGeom prst="rect">
            <a:avLst/>
          </a:prstGeom>
          <a:noFill/>
          <a:ln w="9525">
            <a:noFill/>
            <a:miter lim="800000"/>
            <a:headEnd/>
            <a:tailEnd/>
          </a:ln>
        </p:spPr>
        <p:txBody>
          <a:bodyPr anchor="ctr">
            <a:spAutoFit/>
          </a:bodyPr>
          <a:lstStyle/>
          <a:p>
            <a:r>
              <a:rPr lang="en-US" sz="1200" b="1">
                <a:latin typeface="Miller" charset="0"/>
                <a:ea typeface="Times New Roman" pitchFamily="18" charset="0"/>
                <a:cs typeface="Arial" pitchFamily="34" charset="0"/>
              </a:rPr>
              <a:t>Source: </a:t>
            </a:r>
            <a:r>
              <a:rPr lang="en-US" sz="1200">
                <a:latin typeface="Miller" charset="0"/>
                <a:ea typeface="Times New Roman" pitchFamily="18" charset="0"/>
                <a:cs typeface="Arial" pitchFamily="34" charset="0"/>
              </a:rPr>
              <a:t>Wood engraving by Smyth of London in 1844, published as a supplement in the </a:t>
            </a:r>
            <a:r>
              <a:rPr lang="en-US" sz="1200" i="1">
                <a:latin typeface="Miller" charset="0"/>
                <a:ea typeface="Times New Roman" pitchFamily="18" charset="0"/>
                <a:cs typeface="Arial" pitchFamily="34" charset="0"/>
              </a:rPr>
              <a:t>Illustrated London News</a:t>
            </a:r>
            <a:r>
              <a:rPr lang="en-US" sz="1200">
                <a:latin typeface="Miller" charset="0"/>
                <a:ea typeface="Times New Roman" pitchFamily="18" charset="0"/>
                <a:cs typeface="Arial" pitchFamily="34" charset="0"/>
              </a:rPr>
              <a:t>, January 11, 1845. </a:t>
            </a:r>
            <a:r>
              <a:rPr lang="en-US" sz="1200" u="sng">
                <a:latin typeface="Miller" charset="0"/>
                <a:ea typeface="Times New Roman" pitchFamily="18" charset="0"/>
                <a:cs typeface="Arial" pitchFamily="34" charset="0"/>
              </a:rPr>
              <a:t>in</a:t>
            </a:r>
            <a:r>
              <a:rPr lang="en-US" sz="1200">
                <a:latin typeface="Miller" charset="0"/>
                <a:ea typeface="Times New Roman" pitchFamily="18" charset="0"/>
                <a:cs typeface="Arial" pitchFamily="34" charset="0"/>
              </a:rPr>
              <a:t> Barker F and Jackson P., </a:t>
            </a:r>
            <a:r>
              <a:rPr lang="en-US" sz="1200" u="sng">
                <a:latin typeface="Miller" charset="0"/>
                <a:ea typeface="Times New Roman" pitchFamily="18" charset="0"/>
                <a:cs typeface="Arial" pitchFamily="34" charset="0"/>
              </a:rPr>
              <a:t>London</a:t>
            </a:r>
            <a:r>
              <a:rPr lang="en-US" sz="1200">
                <a:latin typeface="Miller" charset="0"/>
                <a:ea typeface="Times New Roman" pitchFamily="18" charset="0"/>
                <a:cs typeface="Arial" pitchFamily="34" charset="0"/>
              </a:rPr>
              <a:t> </a:t>
            </a:r>
            <a:r>
              <a:rPr lang="en-US" sz="1200" u="sng">
                <a:latin typeface="Miller" charset="0"/>
                <a:ea typeface="Times New Roman" pitchFamily="18" charset="0"/>
                <a:cs typeface="Arial" pitchFamily="34" charset="0"/>
              </a:rPr>
              <a:t>2000 Years of a City &amp; It's People</a:t>
            </a:r>
            <a:r>
              <a:rPr lang="en-US" sz="1200">
                <a:latin typeface="Miller" charset="0"/>
                <a:ea typeface="Times New Roman" pitchFamily="18" charset="0"/>
                <a:cs typeface="Arial" pitchFamily="34" charset="0"/>
              </a:rPr>
              <a:t>, 1974.</a:t>
            </a:r>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a:xfrm>
            <a:off x="1692275" y="274638"/>
            <a:ext cx="5759450" cy="1143000"/>
          </a:xfrm>
        </p:spPr>
        <p:txBody>
          <a:bodyPr/>
          <a:lstStyle/>
          <a:p>
            <a:pPr eaLnBrk="1" hangingPunct="1"/>
            <a:r>
              <a:rPr lang="en-GB">
                <a:latin typeface="Miller" charset="0"/>
              </a:rPr>
              <a:t>Epidemiology</a:t>
            </a:r>
            <a:endParaRPr lang="en-US">
              <a:latin typeface="Miller" charset="0"/>
            </a:endParaRPr>
          </a:p>
        </p:txBody>
      </p:sp>
      <p:sp>
        <p:nvSpPr>
          <p:cNvPr id="3" name="Content Placeholder 2"/>
          <p:cNvSpPr>
            <a:spLocks noGrp="1"/>
          </p:cNvSpPr>
          <p:nvPr>
            <p:ph idx="1"/>
          </p:nvPr>
        </p:nvSpPr>
        <p:spPr>
          <a:xfrm>
            <a:off x="539750" y="1628775"/>
            <a:ext cx="8353425" cy="4895850"/>
          </a:xfrm>
        </p:spPr>
        <p:txBody>
          <a:bodyPr rtlCol="0">
            <a:normAutofit fontScale="77500" lnSpcReduction="20000"/>
          </a:bodyPr>
          <a:lstStyle/>
          <a:p>
            <a:pPr eaLnBrk="1" fontAlgn="auto" hangingPunct="1">
              <a:spcAft>
                <a:spcPts val="0"/>
              </a:spcAft>
              <a:defRPr/>
            </a:pPr>
            <a:r>
              <a:rPr lang="en-GB" dirty="0"/>
              <a:t>To investigate cholera, Snow used what would become known as </a:t>
            </a:r>
            <a:r>
              <a:rPr lang="en-GB" b="1" dirty="0"/>
              <a:t>epidemiological methods</a:t>
            </a:r>
            <a:r>
              <a:rPr lang="en-GB" dirty="0"/>
              <a:t>.  These were not established or commonly accepted at the time.</a:t>
            </a:r>
          </a:p>
          <a:p>
            <a:pPr eaLnBrk="1" fontAlgn="auto" hangingPunct="1">
              <a:spcAft>
                <a:spcPts val="0"/>
              </a:spcAft>
              <a:defRPr/>
            </a:pPr>
            <a:r>
              <a:rPr lang="en-GB" dirty="0"/>
              <a:t>He </a:t>
            </a:r>
            <a:r>
              <a:rPr lang="en-GB" b="1" dirty="0"/>
              <a:t>assumed that diseases follow patterns and</a:t>
            </a:r>
            <a:r>
              <a:rPr lang="en-GB" dirty="0"/>
              <a:t> </a:t>
            </a:r>
            <a:r>
              <a:rPr lang="en-GB" b="1" dirty="0"/>
              <a:t>asks what, who, when, where, how, why and what next?  </a:t>
            </a:r>
            <a:endParaRPr lang="en-US" dirty="0"/>
          </a:p>
          <a:p>
            <a:pPr eaLnBrk="1" fontAlgn="auto" hangingPunct="1">
              <a:spcAft>
                <a:spcPts val="0"/>
              </a:spcAft>
              <a:defRPr/>
            </a:pPr>
            <a:r>
              <a:rPr lang="en-GB" dirty="0"/>
              <a:t>The objective of studying “the distribution and determinants of health-related states in specific populations, and the application of this study to control health problems” was to direct public health action (CDC)</a:t>
            </a:r>
          </a:p>
          <a:p>
            <a:pPr eaLnBrk="1" fontAlgn="auto" hangingPunct="1">
              <a:spcAft>
                <a:spcPts val="0"/>
              </a:spcAft>
              <a:buFont typeface="Arial" pitchFamily="34" charset="0"/>
              <a:buNone/>
              <a:defRPr/>
            </a:pPr>
            <a:endParaRPr lang="en-GB" dirty="0"/>
          </a:p>
          <a:p>
            <a:pPr marL="0" indent="0" eaLnBrk="1" fontAlgn="auto" hangingPunct="1">
              <a:spcAft>
                <a:spcPts val="0"/>
              </a:spcAft>
              <a:buFont typeface="Arial" pitchFamily="34" charset="0"/>
              <a:buNone/>
              <a:defRPr/>
            </a:pPr>
            <a:r>
              <a:rPr lang="en-GB" sz="2800" b="1" dirty="0">
                <a:solidFill>
                  <a:srgbClr val="0070C0"/>
                </a:solidFill>
              </a:rPr>
              <a:t>Further info on epidemiology:</a:t>
            </a:r>
            <a:r>
              <a:rPr lang="en-GB" sz="2800" dirty="0">
                <a:solidFill>
                  <a:srgbClr val="0070C0"/>
                </a:solidFill>
              </a:rPr>
              <a:t> </a:t>
            </a:r>
          </a:p>
          <a:p>
            <a:pPr marL="354013" indent="-354013" eaLnBrk="1" fontAlgn="auto" hangingPunct="1">
              <a:spcAft>
                <a:spcPts val="0"/>
              </a:spcAft>
              <a:defRPr/>
            </a:pPr>
            <a:r>
              <a:rPr lang="en-GB" sz="1800" u="sng" dirty="0">
                <a:hlinkClick r:id="rId3"/>
              </a:rPr>
              <a:t>http://www.bmj.com/about-bmj/resources-readers/publications/epi </a:t>
            </a:r>
            <a:r>
              <a:rPr lang="en-GB" sz="1800" u="sng" dirty="0" err="1">
                <a:hlinkClick r:id="rId4"/>
              </a:rPr>
              <a:t>demiology</a:t>
            </a:r>
            <a:r>
              <a:rPr lang="en-GB" sz="1800" u="sng" dirty="0">
                <a:hlinkClick r:id="rId4"/>
              </a:rPr>
              <a:t>-uninitiated/1-what-epidemiology</a:t>
            </a:r>
            <a:endParaRPr lang="en-US" sz="1800" dirty="0"/>
          </a:p>
          <a:p>
            <a:pPr marL="354013" indent="-354013" eaLnBrk="1" fontAlgn="auto" hangingPunct="1">
              <a:spcAft>
                <a:spcPts val="0"/>
              </a:spcAft>
              <a:defRPr/>
            </a:pPr>
            <a:r>
              <a:rPr lang="en-GB" sz="1800" u="sng" dirty="0">
                <a:hlinkClick r:id="rId5"/>
              </a:rPr>
              <a:t>http://www.cdc.gov/excite/classroom/intro_epi.htm</a:t>
            </a:r>
            <a:endParaRPr lang="en-GB" sz="1800" u="sng" dirty="0"/>
          </a:p>
          <a:p>
            <a:pPr marL="354013" indent="-354013" eaLnBrk="1" fontAlgn="auto" hangingPunct="1">
              <a:spcAft>
                <a:spcPts val="0"/>
              </a:spcAft>
              <a:defRPr/>
            </a:pPr>
            <a:r>
              <a:rPr lang="en-US" sz="1800" dirty="0">
                <a:hlinkClick r:id="rId6"/>
              </a:rPr>
              <a:t>https://www.uic.edu/sph/prepare/courses/PHLearning/EpiCourse/6InvestigatingAnOutbreak.pdf</a:t>
            </a:r>
            <a:endParaRPr lang="en-US" sz="1800" dirty="0"/>
          </a:p>
          <a:p>
            <a:pPr eaLnBrk="1" fontAlgn="auto" hangingPunct="1">
              <a:spcAft>
                <a:spcPts val="0"/>
              </a:spcAft>
              <a:buNone/>
              <a:defRPr/>
            </a:pPr>
            <a:endParaRPr lang="en-US" sz="1500" dirty="0"/>
          </a:p>
          <a:p>
            <a:pPr eaLnBrk="1" fontAlgn="auto" hangingPunct="1">
              <a:spcAft>
                <a:spcPts val="0"/>
              </a:spcAft>
              <a:buFont typeface="Arial" pitchFamily="34" charset="0"/>
              <a:buNone/>
              <a:defRPr/>
            </a:pPr>
            <a:endParaRPr lang="en-GB" dirty="0"/>
          </a:p>
          <a:p>
            <a:pPr eaLnBrk="1" fontAlgn="auto" hangingPunct="1">
              <a:spcAft>
                <a:spcPts val="0"/>
              </a:spcAft>
              <a:defRPr/>
            </a:pPr>
            <a:endParaRPr lang="en-US" dirty="0"/>
          </a:p>
          <a:p>
            <a:pPr eaLnBrk="1" fontAlgn="auto" hangingPunct="1">
              <a:spcAft>
                <a:spcPts val="0"/>
              </a:spcAft>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a:xfrm>
            <a:off x="1692275" y="274638"/>
            <a:ext cx="5759450" cy="1143000"/>
          </a:xfrm>
        </p:spPr>
        <p:txBody>
          <a:bodyPr>
            <a:normAutofit fontScale="90000"/>
          </a:bodyPr>
          <a:lstStyle/>
          <a:p>
            <a:pPr eaLnBrk="1" hangingPunct="1"/>
            <a:r>
              <a:rPr lang="en-GB" b="1" dirty="0">
                <a:latin typeface="Miller" charset="0"/>
              </a:rPr>
              <a:t>PART 1:</a:t>
            </a:r>
            <a:br>
              <a:rPr lang="en-GB" dirty="0">
                <a:latin typeface="Miller" charset="0"/>
              </a:rPr>
            </a:br>
            <a:r>
              <a:rPr lang="en-GB" dirty="0">
                <a:latin typeface="Miller" charset="0"/>
              </a:rPr>
              <a:t>1848-49 cholera outbreak</a:t>
            </a:r>
            <a:endParaRPr lang="en-US" dirty="0">
              <a:latin typeface="Miller" charset="0"/>
            </a:endParaRPr>
          </a:p>
        </p:txBody>
      </p:sp>
      <p:sp>
        <p:nvSpPr>
          <p:cNvPr id="3" name="Content Placeholder 2"/>
          <p:cNvSpPr>
            <a:spLocks noGrp="1"/>
          </p:cNvSpPr>
          <p:nvPr>
            <p:ph idx="1"/>
          </p:nvPr>
        </p:nvSpPr>
        <p:spPr/>
        <p:txBody>
          <a:bodyPr rtlCol="0">
            <a:normAutofit fontScale="77500" lnSpcReduction="20000"/>
          </a:bodyPr>
          <a:lstStyle/>
          <a:p>
            <a:pPr eaLnBrk="1" fontAlgn="auto" hangingPunct="1">
              <a:spcAft>
                <a:spcPts val="0"/>
              </a:spcAft>
              <a:defRPr/>
            </a:pPr>
            <a:r>
              <a:rPr lang="en-US" sz="2800" b="1" dirty="0"/>
              <a:t>During the 1848-49 cholera epidemic in London, </a:t>
            </a:r>
            <a:r>
              <a:rPr lang="en-US" sz="2800" dirty="0"/>
              <a:t>the "water of the...</a:t>
            </a:r>
            <a:r>
              <a:rPr lang="en-US" sz="2800" dirty="0" err="1"/>
              <a:t>Southwark</a:t>
            </a:r>
            <a:r>
              <a:rPr lang="en-US" sz="2800" dirty="0"/>
              <a:t> [and] Vauxhall, and </a:t>
            </a:r>
            <a:r>
              <a:rPr lang="en-US" sz="2800" dirty="0" err="1"/>
              <a:t>Lambeth</a:t>
            </a:r>
            <a:r>
              <a:rPr lang="en-US" sz="2800" dirty="0"/>
              <a:t> [companies], is by far the worst of all those who take their supply from the Thames." </a:t>
            </a:r>
            <a:r>
              <a:rPr lang="en-US" sz="1400" dirty="0"/>
              <a:t>- Snow, John. </a:t>
            </a:r>
            <a:r>
              <a:rPr lang="en-US" sz="1400" i="1" dirty="0"/>
              <a:t>Communication of Cholera</a:t>
            </a:r>
            <a:r>
              <a:rPr lang="en-US" sz="1400" dirty="0"/>
              <a:t>, 1855</a:t>
            </a:r>
          </a:p>
          <a:p>
            <a:pPr eaLnBrk="1" fontAlgn="auto" hangingPunct="1">
              <a:spcAft>
                <a:spcPts val="0"/>
              </a:spcAft>
              <a:buNone/>
              <a:defRPr/>
            </a:pPr>
            <a:endParaRPr lang="en-US" sz="1400" dirty="0"/>
          </a:p>
          <a:p>
            <a:pPr eaLnBrk="1" fontAlgn="auto" hangingPunct="1">
              <a:spcAft>
                <a:spcPts val="0"/>
              </a:spcAft>
              <a:defRPr/>
            </a:pPr>
            <a:r>
              <a:rPr lang="en-US" sz="2800" b="1" dirty="0"/>
              <a:t>Both took water directly from the River Thames where it flowed through London and was contaminated by its various wastes. </a:t>
            </a:r>
            <a:r>
              <a:rPr lang="en-US" sz="2800" dirty="0" err="1"/>
              <a:t>Lambeth</a:t>
            </a:r>
            <a:r>
              <a:rPr lang="en-US" sz="2800" dirty="0"/>
              <a:t> Waterworks Company drew water near the Hungerford Bridge and the </a:t>
            </a:r>
            <a:r>
              <a:rPr lang="en-US" sz="2800" dirty="0" err="1"/>
              <a:t>Southwark</a:t>
            </a:r>
            <a:r>
              <a:rPr lang="en-US" sz="2800" dirty="0"/>
              <a:t> Water Company collected it near London Bridge.  </a:t>
            </a:r>
          </a:p>
          <a:p>
            <a:pPr eaLnBrk="1" fontAlgn="auto" hangingPunct="1">
              <a:spcAft>
                <a:spcPts val="0"/>
              </a:spcAft>
              <a:buNone/>
              <a:defRPr/>
            </a:pPr>
            <a:endParaRPr lang="en-US" sz="2800" dirty="0"/>
          </a:p>
          <a:p>
            <a:pPr eaLnBrk="1" fontAlgn="auto" hangingPunct="1">
              <a:spcAft>
                <a:spcPts val="0"/>
              </a:spcAft>
              <a:defRPr/>
            </a:pPr>
            <a:r>
              <a:rPr lang="en-GB" sz="2800" b="1" dirty="0"/>
              <a:t>By 1854 the two companies accounted for about two thirds of the mains water supply to South London households</a:t>
            </a:r>
            <a:r>
              <a:rPr lang="en-GB" sz="2800" dirty="0"/>
              <a:t>. </a:t>
            </a:r>
            <a:r>
              <a:rPr lang="en-GB" sz="1600" dirty="0"/>
              <a:t>(</a:t>
            </a:r>
            <a:r>
              <a:rPr lang="en-GB" sz="1600" u="sng" dirty="0"/>
              <a:t>http://ije.oxfordjournals.org/content/31/5/908.long#ref-19</a:t>
            </a:r>
            <a:r>
              <a:rPr lang="en-GB" sz="1600" dirty="0"/>
              <a:t>)</a:t>
            </a:r>
            <a:endParaRPr lang="en-US" sz="2800" dirty="0"/>
          </a:p>
          <a:p>
            <a:pPr eaLnBrk="1" fontAlgn="auto" hangingPunct="1">
              <a:spcAft>
                <a:spcPts val="0"/>
              </a:spcAft>
              <a:buFont typeface="Arial" pitchFamily="34" charset="0"/>
              <a:buNone/>
              <a:defRPr/>
            </a:pPr>
            <a:endParaRPr lang="en-US" sz="1600" dirty="0"/>
          </a:p>
          <a:p>
            <a:pPr eaLnBrk="1" fontAlgn="auto" hangingPunct="1">
              <a:spcAft>
                <a:spcPts val="0"/>
              </a:spcAft>
              <a:buFont typeface="Arial" pitchFamily="34" charset="0"/>
              <a:buNone/>
              <a:defRPr/>
            </a:pPr>
            <a:r>
              <a:rPr lang="en-US" dirty="0"/>
              <a:t> </a:t>
            </a:r>
          </a:p>
          <a:p>
            <a:pPr eaLnBrk="1" fontAlgn="auto" hangingPunct="1">
              <a:spcAft>
                <a:spcPts val="0"/>
              </a:spcAft>
              <a:buFont typeface="Arial" pitchFamily="34" charset="0"/>
              <a:buNone/>
              <a:defRPr/>
            </a:pPr>
            <a:endParaRPr lang="en-US" dirty="0"/>
          </a:p>
        </p:txBody>
      </p:sp>
      <p:sp>
        <p:nvSpPr>
          <p:cNvPr id="27652" name="Rectangle 3"/>
          <p:cNvSpPr>
            <a:spLocks noChangeArrowheads="1"/>
          </p:cNvSpPr>
          <p:nvPr/>
        </p:nvSpPr>
        <p:spPr bwMode="auto">
          <a:xfrm>
            <a:off x="6945313" y="0"/>
            <a:ext cx="2198687" cy="369888"/>
          </a:xfrm>
          <a:prstGeom prst="rect">
            <a:avLst/>
          </a:prstGeom>
          <a:noFill/>
          <a:ln w="9525">
            <a:noFill/>
            <a:miter lim="800000"/>
            <a:headEnd/>
            <a:tailEnd/>
          </a:ln>
        </p:spPr>
        <p:txBody>
          <a:bodyPr wrap="none">
            <a:spAutoFit/>
          </a:bodyPr>
          <a:lstStyle/>
          <a:p>
            <a:pPr algn="r"/>
            <a:r>
              <a:rPr lang="en-US" b="1" i="1">
                <a:solidFill>
                  <a:srgbClr val="0070C0"/>
                </a:solidFill>
                <a:latin typeface="Calibri" pitchFamily="34" charset="0"/>
              </a:rPr>
              <a:t>Page 1 of LSHTM link</a:t>
            </a:r>
            <a:endParaRPr lang="en-US" b="1">
              <a:latin typeface="Calibri" pitchFamily="34" charset="0"/>
            </a:endParaRPr>
          </a:p>
        </p:txBody>
      </p:sp>
      <p:sp>
        <p:nvSpPr>
          <p:cNvPr id="5" name="Footer Placeholder 4"/>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5" name="Content Placeholder 3"/>
          <p:cNvPicPr>
            <a:picLocks noGrp="1"/>
          </p:cNvPicPr>
          <p:nvPr>
            <p:ph type="pic" idx="1"/>
          </p:nvPr>
        </p:nvPicPr>
        <p:blipFill>
          <a:blip r:embed="rId2" cstate="print"/>
          <a:srcRect t="2199" b="2199"/>
          <a:stretch>
            <a:fillRect/>
          </a:stretch>
        </p:blipFill>
        <p:spPr>
          <a:xfrm>
            <a:off x="611560" y="3212976"/>
            <a:ext cx="5198764" cy="3312368"/>
          </a:xfrm>
        </p:spPr>
      </p:pic>
      <p:sp>
        <p:nvSpPr>
          <p:cNvPr id="9" name="Title 8"/>
          <p:cNvSpPr>
            <a:spLocks noGrp="1"/>
          </p:cNvSpPr>
          <p:nvPr>
            <p:ph type="title"/>
          </p:nvPr>
        </p:nvSpPr>
        <p:spPr>
          <a:xfrm>
            <a:off x="539552" y="2924944"/>
            <a:ext cx="8280920" cy="566738"/>
          </a:xfrm>
        </p:spPr>
        <p:txBody>
          <a:bodyPr rtlCol="0">
            <a:normAutofit fontScale="90000"/>
          </a:bodyPr>
          <a:lstStyle/>
          <a:p>
            <a:pPr eaLnBrk="1" fontAlgn="auto" hangingPunct="1">
              <a:spcAft>
                <a:spcPts val="0"/>
              </a:spcAft>
              <a:defRPr/>
            </a:pPr>
            <a:br>
              <a:rPr lang="en-US" sz="1800" dirty="0"/>
            </a:br>
            <a:br>
              <a:rPr lang="en-US" sz="1300" dirty="0"/>
            </a:br>
            <a:r>
              <a:rPr lang="en-US" sz="1700" dirty="0">
                <a:solidFill>
                  <a:srgbClr val="0070C0"/>
                </a:solidFill>
              </a:rPr>
              <a:t>High resolution map available at: </a:t>
            </a:r>
            <a:r>
              <a:rPr lang="en-US" sz="1700" u="sng" dirty="0">
                <a:solidFill>
                  <a:srgbClr val="0070C0"/>
                </a:solidFill>
              </a:rPr>
              <a:t>http://www.ph.ucla.edu/epi/snow/snowmap2.pdf</a:t>
            </a:r>
            <a:br>
              <a:rPr lang="en-US" dirty="0">
                <a:solidFill>
                  <a:srgbClr val="0070C0"/>
                </a:solidFill>
              </a:rPr>
            </a:br>
            <a:endParaRPr lang="en-US" dirty="0">
              <a:solidFill>
                <a:srgbClr val="0070C0"/>
              </a:solidFill>
            </a:endParaRPr>
          </a:p>
        </p:txBody>
      </p:sp>
      <p:sp>
        <p:nvSpPr>
          <p:cNvPr id="10" name="Text Placeholder 9"/>
          <p:cNvSpPr>
            <a:spLocks noGrp="1"/>
          </p:cNvSpPr>
          <p:nvPr>
            <p:ph type="body" sz="half" idx="2"/>
          </p:nvPr>
        </p:nvSpPr>
        <p:spPr>
          <a:xfrm>
            <a:off x="5724128" y="3140968"/>
            <a:ext cx="3312368" cy="2952328"/>
          </a:xfrm>
        </p:spPr>
        <p:txBody>
          <a:bodyPr rtlCol="0">
            <a:normAutofit fontScale="92500" lnSpcReduction="10000"/>
          </a:bodyPr>
          <a:lstStyle/>
          <a:p>
            <a:pPr>
              <a:spcBef>
                <a:spcPct val="0"/>
              </a:spcBef>
              <a:defRPr/>
            </a:pPr>
            <a:endParaRPr lang="en-US" sz="1900" dirty="0">
              <a:solidFill>
                <a:schemeClr val="accent3">
                  <a:lumMod val="75000"/>
                </a:schemeClr>
              </a:solidFill>
              <a:latin typeface="Miller" charset="0"/>
              <a:ea typeface="Times New Roman" pitchFamily="18" charset="0"/>
              <a:cs typeface="Arial" pitchFamily="34" charset="0"/>
            </a:endParaRPr>
          </a:p>
          <a:p>
            <a:pPr>
              <a:spcBef>
                <a:spcPct val="0"/>
              </a:spcBef>
              <a:defRPr/>
            </a:pPr>
            <a:r>
              <a:rPr lang="en-US" sz="1900" dirty="0">
                <a:solidFill>
                  <a:schemeClr val="accent3">
                    <a:lumMod val="75000"/>
                  </a:schemeClr>
                </a:solidFill>
                <a:latin typeface="Miller" charset="0"/>
                <a:ea typeface="Times New Roman" pitchFamily="18" charset="0"/>
                <a:cs typeface="Arial" pitchFamily="34" charset="0"/>
              </a:rPr>
              <a:t>The </a:t>
            </a:r>
            <a:r>
              <a:rPr lang="en-US" sz="1900" i="1" dirty="0">
                <a:solidFill>
                  <a:schemeClr val="accent3">
                    <a:lumMod val="75000"/>
                  </a:schemeClr>
                </a:solidFill>
                <a:latin typeface="Miller" charset="0"/>
                <a:ea typeface="Times New Roman" pitchFamily="18" charset="0"/>
                <a:cs typeface="Arial" pitchFamily="34" charset="0"/>
              </a:rPr>
              <a:t>green</a:t>
            </a:r>
            <a:r>
              <a:rPr lang="en-US" sz="1900" dirty="0">
                <a:solidFill>
                  <a:schemeClr val="accent3">
                    <a:lumMod val="75000"/>
                  </a:schemeClr>
                </a:solidFill>
                <a:latin typeface="Miller" charset="0"/>
                <a:ea typeface="Times New Roman" pitchFamily="18" charset="0"/>
                <a:cs typeface="Arial" pitchFamily="34" charset="0"/>
              </a:rPr>
              <a:t> area was served by the </a:t>
            </a:r>
            <a:r>
              <a:rPr lang="en-US" sz="1900" dirty="0" err="1">
                <a:solidFill>
                  <a:schemeClr val="accent3">
                    <a:lumMod val="75000"/>
                  </a:schemeClr>
                </a:solidFill>
                <a:latin typeface="Miller" charset="0"/>
                <a:ea typeface="Times New Roman" pitchFamily="18" charset="0"/>
                <a:cs typeface="Arial" pitchFamily="34" charset="0"/>
              </a:rPr>
              <a:t>Southwark</a:t>
            </a:r>
            <a:r>
              <a:rPr lang="en-US" sz="1900" dirty="0">
                <a:solidFill>
                  <a:schemeClr val="accent3">
                    <a:lumMod val="75000"/>
                  </a:schemeClr>
                </a:solidFill>
                <a:latin typeface="Miller" charset="0"/>
                <a:ea typeface="Times New Roman" pitchFamily="18" charset="0"/>
                <a:cs typeface="Arial" pitchFamily="34" charset="0"/>
              </a:rPr>
              <a:t> and Vauxhall Company</a:t>
            </a:r>
          </a:p>
          <a:p>
            <a:pPr>
              <a:spcBef>
                <a:spcPct val="0"/>
              </a:spcBef>
              <a:defRPr/>
            </a:pPr>
            <a:r>
              <a:rPr lang="en-US" sz="1900" dirty="0">
                <a:solidFill>
                  <a:srgbClr val="FF3399"/>
                </a:solidFill>
                <a:latin typeface="Miller" charset="0"/>
                <a:ea typeface="Times New Roman" pitchFamily="18" charset="0"/>
                <a:cs typeface="Arial" pitchFamily="34" charset="0"/>
              </a:rPr>
              <a:t>The </a:t>
            </a:r>
            <a:r>
              <a:rPr lang="en-US" sz="1900" i="1" dirty="0">
                <a:solidFill>
                  <a:srgbClr val="FF3399"/>
                </a:solidFill>
                <a:latin typeface="Miller" charset="0"/>
                <a:ea typeface="Times New Roman" pitchFamily="18" charset="0"/>
                <a:cs typeface="Arial" pitchFamily="34" charset="0"/>
              </a:rPr>
              <a:t>pink</a:t>
            </a:r>
            <a:r>
              <a:rPr lang="en-US" sz="1900" dirty="0">
                <a:solidFill>
                  <a:srgbClr val="FF3399"/>
                </a:solidFill>
                <a:latin typeface="Miller" charset="0"/>
                <a:ea typeface="Times New Roman" pitchFamily="18" charset="0"/>
                <a:cs typeface="Arial" pitchFamily="34" charset="0"/>
              </a:rPr>
              <a:t> area by the </a:t>
            </a:r>
            <a:r>
              <a:rPr lang="en-US" sz="1900" dirty="0" err="1">
                <a:solidFill>
                  <a:srgbClr val="FF3399"/>
                </a:solidFill>
                <a:latin typeface="Miller" charset="0"/>
                <a:ea typeface="Times New Roman" pitchFamily="18" charset="0"/>
                <a:cs typeface="Arial" pitchFamily="34" charset="0"/>
              </a:rPr>
              <a:t>Lambeth</a:t>
            </a:r>
            <a:r>
              <a:rPr lang="en-US" sz="1900" dirty="0">
                <a:solidFill>
                  <a:srgbClr val="FF3399"/>
                </a:solidFill>
                <a:latin typeface="Miller" charset="0"/>
                <a:ea typeface="Times New Roman" pitchFamily="18" charset="0"/>
                <a:cs typeface="Arial" pitchFamily="34" charset="0"/>
              </a:rPr>
              <a:t> Company</a:t>
            </a:r>
            <a:endParaRPr lang="en-US" sz="1900" dirty="0">
              <a:solidFill>
                <a:srgbClr val="000000"/>
              </a:solidFill>
              <a:latin typeface="Miller" charset="0"/>
              <a:ea typeface="Times New Roman" pitchFamily="18" charset="0"/>
              <a:cs typeface="Arial" pitchFamily="34" charset="0"/>
            </a:endParaRPr>
          </a:p>
          <a:p>
            <a:r>
              <a:rPr lang="en-US" sz="1900" dirty="0">
                <a:solidFill>
                  <a:srgbClr val="808080"/>
                </a:solidFill>
                <a:latin typeface="Miller" charset="0"/>
                <a:ea typeface="Times New Roman" pitchFamily="18" charset="0"/>
                <a:cs typeface="Arial" pitchFamily="34" charset="0"/>
              </a:rPr>
              <a:t>The </a:t>
            </a:r>
            <a:r>
              <a:rPr lang="en-US" sz="1900" i="1" dirty="0">
                <a:solidFill>
                  <a:srgbClr val="808080"/>
                </a:solidFill>
                <a:latin typeface="Miller" charset="0"/>
                <a:ea typeface="Times New Roman" pitchFamily="18" charset="0"/>
                <a:cs typeface="Arial" pitchFamily="34" charset="0"/>
              </a:rPr>
              <a:t>grey</a:t>
            </a:r>
            <a:r>
              <a:rPr lang="en-US" sz="1900" dirty="0">
                <a:solidFill>
                  <a:srgbClr val="808080"/>
                </a:solidFill>
                <a:latin typeface="Miller" charset="0"/>
                <a:ea typeface="Times New Roman" pitchFamily="18" charset="0"/>
                <a:cs typeface="Arial" pitchFamily="34" charset="0"/>
              </a:rPr>
              <a:t> area in between is where the two companies' pipes were intermingled</a:t>
            </a:r>
            <a:r>
              <a:rPr lang="en-US" sz="1900" dirty="0">
                <a:solidFill>
                  <a:srgbClr val="000000"/>
                </a:solidFill>
                <a:latin typeface="Miller" charset="0"/>
                <a:ea typeface="Times New Roman" pitchFamily="18" charset="0"/>
                <a:cs typeface="Arial" pitchFamily="34" charset="0"/>
              </a:rPr>
              <a:t>. </a:t>
            </a:r>
          </a:p>
          <a:p>
            <a:endParaRPr lang="en-US" sz="1900" b="1" i="1" dirty="0">
              <a:solidFill>
                <a:srgbClr val="000000"/>
              </a:solidFill>
              <a:latin typeface="Miller" charset="0"/>
              <a:cs typeface="Arial" pitchFamily="34" charset="0"/>
            </a:endParaRPr>
          </a:p>
          <a:p>
            <a:pPr>
              <a:spcBef>
                <a:spcPct val="0"/>
              </a:spcBef>
              <a:defRPr/>
            </a:pPr>
            <a:r>
              <a:rPr lang="en-US" sz="1900" dirty="0">
                <a:solidFill>
                  <a:srgbClr val="000000"/>
                </a:solidFill>
                <a:latin typeface="Miller" charset="0"/>
                <a:ea typeface="Times New Roman" pitchFamily="18" charset="0"/>
                <a:cs typeface="Arial" pitchFamily="34" charset="0"/>
              </a:rPr>
              <a:t> </a:t>
            </a:r>
            <a:endParaRPr lang="en-US" sz="1900" dirty="0">
              <a:latin typeface="Arial" pitchFamily="34" charset="0"/>
            </a:endParaRPr>
          </a:p>
          <a:p>
            <a:pPr eaLnBrk="1" fontAlgn="auto" hangingPunct="1">
              <a:spcAft>
                <a:spcPts val="0"/>
              </a:spcAft>
              <a:defRPr/>
            </a:pPr>
            <a:endParaRPr lang="en-US" dirty="0"/>
          </a:p>
        </p:txBody>
      </p:sp>
      <p:sp>
        <p:nvSpPr>
          <p:cNvPr id="28677" name="Rectangle 2"/>
          <p:cNvSpPr>
            <a:spLocks noChangeArrowheads="1"/>
          </p:cNvSpPr>
          <p:nvPr/>
        </p:nvSpPr>
        <p:spPr bwMode="auto">
          <a:xfrm>
            <a:off x="0" y="0"/>
            <a:ext cx="9144000" cy="457200"/>
          </a:xfrm>
          <a:prstGeom prst="rect">
            <a:avLst/>
          </a:prstGeom>
          <a:noFill/>
          <a:ln w="9525">
            <a:noFill/>
            <a:miter lim="800000"/>
            <a:headEnd/>
            <a:tailEnd/>
          </a:ln>
        </p:spPr>
        <p:txBody>
          <a:bodyPr wrap="none" anchor="ctr">
            <a:spAutoFit/>
          </a:bodyPr>
          <a:lstStyle/>
          <a:p>
            <a:endParaRPr lang="en-US">
              <a:latin typeface="Calibri" pitchFamily="34" charset="0"/>
            </a:endParaRPr>
          </a:p>
        </p:txBody>
      </p:sp>
      <p:sp>
        <p:nvSpPr>
          <p:cNvPr id="28678" name="Rectangle 5"/>
          <p:cNvSpPr>
            <a:spLocks noChangeArrowheads="1"/>
          </p:cNvSpPr>
          <p:nvPr/>
        </p:nvSpPr>
        <p:spPr bwMode="auto">
          <a:xfrm>
            <a:off x="2339975" y="692150"/>
            <a:ext cx="6408489" cy="584775"/>
          </a:xfrm>
          <a:prstGeom prst="rect">
            <a:avLst/>
          </a:prstGeom>
          <a:noFill/>
          <a:ln w="9525">
            <a:noFill/>
            <a:miter lim="800000"/>
            <a:headEnd/>
            <a:tailEnd/>
          </a:ln>
        </p:spPr>
        <p:txBody>
          <a:bodyPr wrap="square">
            <a:spAutoFit/>
          </a:bodyPr>
          <a:lstStyle/>
          <a:p>
            <a:endParaRPr lang="en-US" sz="3200" dirty="0">
              <a:latin typeface="Miller" charset="0"/>
            </a:endParaRPr>
          </a:p>
        </p:txBody>
      </p:sp>
      <p:sp>
        <p:nvSpPr>
          <p:cNvPr id="7" name="TextBox 6"/>
          <p:cNvSpPr txBox="1"/>
          <p:nvPr/>
        </p:nvSpPr>
        <p:spPr>
          <a:xfrm>
            <a:off x="395536" y="1484784"/>
            <a:ext cx="8424936" cy="1400383"/>
          </a:xfrm>
          <a:prstGeom prst="rect">
            <a:avLst/>
          </a:prstGeom>
          <a:noFill/>
        </p:spPr>
        <p:txBody>
          <a:bodyPr wrap="square" rtlCol="0">
            <a:spAutoFit/>
          </a:bodyPr>
          <a:lstStyle/>
          <a:p>
            <a:r>
              <a:rPr lang="en-GB" sz="1700" dirty="0">
                <a:latin typeface="Miller"/>
              </a:rPr>
              <a:t>Snow</a:t>
            </a:r>
            <a:r>
              <a:rPr lang="en-GB" sz="1700" dirty="0">
                <a:solidFill>
                  <a:srgbClr val="0070C0"/>
                </a:solidFill>
                <a:latin typeface="Miller"/>
              </a:rPr>
              <a:t> </a:t>
            </a:r>
            <a:r>
              <a:rPr lang="en-GB" sz="1700" dirty="0">
                <a:latin typeface="Miller"/>
              </a:rPr>
              <a:t>tabulated cholera deaths in relation to geographic areas served by different companies along with this map.  Although he lacked exact information about the sources of water for the different districts, </a:t>
            </a:r>
            <a:r>
              <a:rPr lang="en-GB" sz="1700" b="1" dirty="0">
                <a:latin typeface="Miller"/>
              </a:rPr>
              <a:t>he had enough information to suggest that districts in the South and East supplied by water companies drawing water from more polluted parts of the Thames had the highest mortality rates</a:t>
            </a:r>
            <a:r>
              <a:rPr lang="en-GB" sz="1700" dirty="0">
                <a:latin typeface="Miller"/>
              </a:rPr>
              <a:t>.</a:t>
            </a:r>
          </a:p>
        </p:txBody>
      </p:sp>
      <p:sp>
        <p:nvSpPr>
          <p:cNvPr id="11" name="Footer Placeholder 10"/>
          <p:cNvSpPr>
            <a:spLocks noGrp="1"/>
          </p:cNvSpPr>
          <p:nvPr>
            <p:ph type="ftr" sz="quarter" idx="11"/>
          </p:nvPr>
        </p:nvSpPr>
        <p:spPr/>
        <p:txBody>
          <a:bodyPr/>
          <a:lstStyle/>
          <a:p>
            <a:pPr>
              <a:defRPr/>
            </a:pPr>
            <a:r>
              <a:rPr lang="en-US"/>
              <a:t>http://msf.org.uk/schools-resources</a:t>
            </a:r>
          </a:p>
        </p:txBody>
      </p:sp>
      <p:sp>
        <p:nvSpPr>
          <p:cNvPr id="12" name="Rectangle 11"/>
          <p:cNvSpPr/>
          <p:nvPr/>
        </p:nvSpPr>
        <p:spPr>
          <a:xfrm>
            <a:off x="683568" y="476672"/>
            <a:ext cx="7704856" cy="1077218"/>
          </a:xfrm>
          <a:prstGeom prst="rect">
            <a:avLst/>
          </a:prstGeom>
        </p:spPr>
        <p:txBody>
          <a:bodyPr wrap="square">
            <a:spAutoFit/>
          </a:bodyPr>
          <a:lstStyle/>
          <a:p>
            <a:pPr algn="ctr"/>
            <a:r>
              <a:rPr lang="en-US" sz="3200" dirty="0">
                <a:latin typeface="Miller" charset="0"/>
              </a:rPr>
              <a:t>Map of 1848-49 South </a:t>
            </a:r>
          </a:p>
          <a:p>
            <a:pPr algn="ctr"/>
            <a:r>
              <a:rPr lang="en-US" sz="3200" dirty="0">
                <a:latin typeface="Miller" charset="0"/>
              </a:rPr>
              <a:t>London </a:t>
            </a:r>
            <a:r>
              <a:rPr lang="en-GB" sz="3200" dirty="0">
                <a:latin typeface="Miller" charset="0"/>
              </a:rPr>
              <a:t>by water supplier (1)</a:t>
            </a:r>
            <a:endParaRPr lang="en-US" sz="3200" dirty="0">
              <a:latin typeface="Miller"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a:buNone/>
            </a:pPr>
            <a:r>
              <a:rPr lang="en-GB" sz="2600" b="1" i="1" dirty="0">
                <a:solidFill>
                  <a:srgbClr val="0070C0"/>
                </a:solidFill>
              </a:rPr>
              <a:t>Action for students:</a:t>
            </a:r>
            <a:r>
              <a:rPr lang="en-GB" sz="2600" dirty="0">
                <a:solidFill>
                  <a:srgbClr val="0070C0"/>
                </a:solidFill>
              </a:rPr>
              <a:t> </a:t>
            </a:r>
          </a:p>
          <a:p>
            <a:pPr marL="514350" indent="-514350">
              <a:buFont typeface="+mj-lt"/>
              <a:buAutoNum type="arabicPeriod"/>
            </a:pPr>
            <a:r>
              <a:rPr lang="en-GB" sz="2400" dirty="0"/>
              <a:t>What does the map on the previous slide show?</a:t>
            </a:r>
          </a:p>
          <a:p>
            <a:pPr>
              <a:buNone/>
            </a:pPr>
            <a:endParaRPr lang="en-GB" sz="2400" dirty="0"/>
          </a:p>
          <a:p>
            <a:pPr marL="514350" indent="-514350">
              <a:buAutoNum type="arabicPeriod" startAt="2"/>
            </a:pPr>
            <a:r>
              <a:rPr lang="en-GB" sz="2400" dirty="0"/>
              <a:t>When he related the geographic distribution of cholera deaths to water suppliers, what kind of study was it?</a:t>
            </a:r>
          </a:p>
          <a:p>
            <a:pPr marL="514350" indent="-514350">
              <a:buNone/>
            </a:pPr>
            <a:endParaRPr lang="en-GB" dirty="0"/>
          </a:p>
          <a:p>
            <a:pPr>
              <a:buNone/>
            </a:pPr>
            <a:endParaRPr lang="en-GB" dirty="0"/>
          </a:p>
        </p:txBody>
      </p:sp>
      <p:sp>
        <p:nvSpPr>
          <p:cNvPr id="8" name="Footer Placeholder 7"/>
          <p:cNvSpPr>
            <a:spLocks noGrp="1"/>
          </p:cNvSpPr>
          <p:nvPr>
            <p:ph type="ftr" sz="quarter" idx="11"/>
          </p:nvPr>
        </p:nvSpPr>
        <p:spPr/>
        <p:txBody>
          <a:bodyPr/>
          <a:lstStyle/>
          <a:p>
            <a:pPr>
              <a:defRPr/>
            </a:pPr>
            <a:r>
              <a:rPr lang="en-US"/>
              <a:t>http://msf.org.uk/schools-resources</a:t>
            </a:r>
          </a:p>
        </p:txBody>
      </p:sp>
      <p:sp>
        <p:nvSpPr>
          <p:cNvPr id="9" name="Title 8"/>
          <p:cNvSpPr>
            <a:spLocks noGrp="1"/>
          </p:cNvSpPr>
          <p:nvPr>
            <p:ph type="title"/>
          </p:nvPr>
        </p:nvSpPr>
        <p:spPr>
          <a:xfrm>
            <a:off x="1691680" y="307529"/>
            <a:ext cx="5760640" cy="1077218"/>
          </a:xfrm>
          <a:prstGeom prst="rect">
            <a:avLst/>
          </a:prstGeom>
        </p:spPr>
        <p:txBody>
          <a:bodyPr wrap="square">
            <a:spAutoFit/>
          </a:bodyPr>
          <a:lstStyle/>
          <a:p>
            <a:pPr algn="ctr"/>
            <a:r>
              <a:rPr lang="en-US" sz="3200" dirty="0">
                <a:latin typeface="Miller" charset="0"/>
              </a:rPr>
              <a:t>Map of 1848-49 South </a:t>
            </a:r>
          </a:p>
          <a:p>
            <a:pPr algn="ctr"/>
            <a:r>
              <a:rPr lang="en-US" sz="3200" dirty="0">
                <a:latin typeface="Miller" charset="0"/>
              </a:rPr>
              <a:t>London </a:t>
            </a:r>
            <a:r>
              <a:rPr lang="en-GB" sz="3200" dirty="0">
                <a:latin typeface="Miller" charset="0"/>
              </a:rPr>
              <a:t>by water supplier (2)</a:t>
            </a:r>
            <a:endParaRPr lang="en-US" sz="3200" dirty="0">
              <a:latin typeface="Miller"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itle 1"/>
          <p:cNvSpPr>
            <a:spLocks noGrp="1"/>
          </p:cNvSpPr>
          <p:nvPr>
            <p:ph type="title"/>
          </p:nvPr>
        </p:nvSpPr>
        <p:spPr>
          <a:xfrm>
            <a:off x="1692275" y="274638"/>
            <a:ext cx="5759450" cy="1143000"/>
          </a:xfrm>
        </p:spPr>
        <p:txBody>
          <a:bodyPr>
            <a:normAutofit fontScale="90000"/>
          </a:bodyPr>
          <a:lstStyle/>
          <a:p>
            <a:pPr eaLnBrk="1" hangingPunct="1"/>
            <a:r>
              <a:rPr lang="en-GB" dirty="0">
                <a:latin typeface="Miller" charset="0"/>
              </a:rPr>
              <a:t>Incidence and </a:t>
            </a:r>
            <a:br>
              <a:rPr lang="en-GB" dirty="0">
                <a:latin typeface="Miller" charset="0"/>
              </a:rPr>
            </a:br>
            <a:r>
              <a:rPr lang="en-GB" dirty="0">
                <a:latin typeface="Miller" charset="0"/>
              </a:rPr>
              <a:t>prevalence</a:t>
            </a:r>
            <a:endParaRPr lang="en-US" dirty="0">
              <a:latin typeface="Miller" charset="0"/>
            </a:endParaRPr>
          </a:p>
        </p:txBody>
      </p:sp>
      <p:sp>
        <p:nvSpPr>
          <p:cNvPr id="74755" name="Content Placeholder 2"/>
          <p:cNvSpPr>
            <a:spLocks noGrp="1"/>
          </p:cNvSpPr>
          <p:nvPr>
            <p:ph idx="1"/>
          </p:nvPr>
        </p:nvSpPr>
        <p:spPr/>
        <p:txBody>
          <a:bodyPr/>
          <a:lstStyle/>
          <a:p>
            <a:pPr eaLnBrk="1" hangingPunct="1">
              <a:buNone/>
            </a:pPr>
            <a:r>
              <a:rPr lang="en-GB" sz="2400" b="1" i="1" dirty="0">
                <a:solidFill>
                  <a:srgbClr val="0070C0"/>
                </a:solidFill>
                <a:latin typeface="Miller" charset="0"/>
              </a:rPr>
              <a:t>Action for students</a:t>
            </a:r>
            <a:r>
              <a:rPr lang="en-GB" sz="2400" b="1" dirty="0">
                <a:solidFill>
                  <a:srgbClr val="0070C0"/>
                </a:solidFill>
                <a:latin typeface="Miller" charset="0"/>
              </a:rPr>
              <a:t>: </a:t>
            </a:r>
            <a:r>
              <a:rPr lang="en-GB" sz="2400" dirty="0">
                <a:latin typeface="Miller" charset="0"/>
              </a:rPr>
              <a:t>Define incidence and prevalence</a:t>
            </a:r>
            <a:endParaRPr lang="en-GB" sz="2400" b="1" dirty="0">
              <a:solidFill>
                <a:srgbClr val="0070C0"/>
              </a:solidFill>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rtlCol="0">
            <a:normAutofit fontScale="90000"/>
          </a:bodyPr>
          <a:lstStyle/>
          <a:p>
            <a:pPr eaLnBrk="1" fontAlgn="auto" hangingPunct="1">
              <a:spcAft>
                <a:spcPts val="0"/>
              </a:spcAft>
              <a:defRPr/>
            </a:pPr>
            <a:br>
              <a:rPr lang="en-US" sz="4000" dirty="0"/>
            </a:br>
            <a:r>
              <a:rPr lang="en-US" sz="4000" dirty="0"/>
              <a:t>Learning objectives</a:t>
            </a:r>
          </a:p>
        </p:txBody>
      </p:sp>
      <p:sp>
        <p:nvSpPr>
          <p:cNvPr id="3" name="Content Placeholder 2"/>
          <p:cNvSpPr>
            <a:spLocks noGrp="1"/>
          </p:cNvSpPr>
          <p:nvPr>
            <p:ph idx="1"/>
          </p:nvPr>
        </p:nvSpPr>
        <p:spPr>
          <a:xfrm>
            <a:off x="395288" y="1484313"/>
            <a:ext cx="8424862" cy="4897437"/>
          </a:xfrm>
        </p:spPr>
        <p:txBody>
          <a:bodyPr rtlCol="0">
            <a:normAutofit fontScale="47500" lnSpcReduction="20000"/>
          </a:bodyPr>
          <a:lstStyle/>
          <a:p>
            <a:pPr eaLnBrk="1" fontAlgn="auto" hangingPunct="1">
              <a:spcAft>
                <a:spcPts val="0"/>
              </a:spcAft>
              <a:defRPr/>
            </a:pPr>
            <a:r>
              <a:rPr lang="en-US" sz="3800" dirty="0"/>
              <a:t>The presentation in 4 sections (Introduction and Parts I-IV) introduces students to:</a:t>
            </a:r>
          </a:p>
          <a:p>
            <a:pPr lvl="1" eaLnBrk="1" fontAlgn="auto" hangingPunct="1">
              <a:spcAft>
                <a:spcPts val="0"/>
              </a:spcAft>
              <a:defRPr/>
            </a:pPr>
            <a:r>
              <a:rPr lang="en-US" sz="3800" b="1" dirty="0"/>
              <a:t>epidemiology, </a:t>
            </a:r>
            <a:endParaRPr lang="en-US" sz="3800" dirty="0"/>
          </a:p>
          <a:p>
            <a:pPr lvl="1" eaLnBrk="1" fontAlgn="auto" hangingPunct="1">
              <a:spcAft>
                <a:spcPts val="0"/>
              </a:spcAft>
              <a:defRPr/>
            </a:pPr>
            <a:r>
              <a:rPr lang="en-US" sz="3800" b="1" dirty="0"/>
              <a:t>living conditions in mid-19</a:t>
            </a:r>
            <a:r>
              <a:rPr lang="en-US" sz="3800" b="1" baseline="30000" dirty="0"/>
              <a:t>th</a:t>
            </a:r>
            <a:r>
              <a:rPr lang="en-US" sz="3800" b="1" dirty="0"/>
              <a:t> century London, </a:t>
            </a:r>
            <a:endParaRPr lang="en-US" sz="3800" dirty="0"/>
          </a:p>
          <a:p>
            <a:pPr lvl="1" eaLnBrk="1" fontAlgn="auto" hangingPunct="1">
              <a:spcAft>
                <a:spcPts val="0"/>
              </a:spcAft>
              <a:defRPr/>
            </a:pPr>
            <a:r>
              <a:rPr lang="en-US" sz="3800" b="1" dirty="0"/>
              <a:t>Dr. John </a:t>
            </a:r>
            <a:r>
              <a:rPr lang="en-GB" sz="3800" b="1" dirty="0"/>
              <a:t>Snow,</a:t>
            </a:r>
            <a:r>
              <a:rPr lang="en-US" sz="3800" b="1" dirty="0"/>
              <a:t> </a:t>
            </a:r>
            <a:endParaRPr lang="en-US" sz="3800" dirty="0"/>
          </a:p>
          <a:p>
            <a:pPr lvl="1" eaLnBrk="1" fontAlgn="auto" hangingPunct="1">
              <a:spcAft>
                <a:spcPts val="0"/>
              </a:spcAft>
              <a:defRPr/>
            </a:pPr>
            <a:r>
              <a:rPr lang="en-US" sz="3800" b="1" dirty="0"/>
              <a:t>his seminal cholera investigation</a:t>
            </a:r>
          </a:p>
          <a:p>
            <a:pPr lvl="1" eaLnBrk="1" fontAlgn="auto" hangingPunct="1">
              <a:spcAft>
                <a:spcPts val="0"/>
              </a:spcAft>
              <a:defRPr/>
            </a:pPr>
            <a:r>
              <a:rPr lang="en-GB" sz="3800" b="1" dirty="0"/>
              <a:t>cholera in the context of Snow’s times and today.</a:t>
            </a:r>
            <a:endParaRPr lang="en-US" sz="3800" dirty="0"/>
          </a:p>
          <a:p>
            <a:pPr eaLnBrk="1" fontAlgn="auto" hangingPunct="1">
              <a:spcAft>
                <a:spcPts val="0"/>
              </a:spcAft>
              <a:buFont typeface="Arial" pitchFamily="34" charset="0"/>
              <a:buNone/>
              <a:defRPr/>
            </a:pPr>
            <a:endParaRPr lang="en-US" sz="3800" dirty="0"/>
          </a:p>
          <a:p>
            <a:pPr eaLnBrk="1" fontAlgn="auto" hangingPunct="1">
              <a:spcAft>
                <a:spcPts val="0"/>
              </a:spcAft>
              <a:defRPr/>
            </a:pPr>
            <a:r>
              <a:rPr lang="en-GB" sz="3800" dirty="0"/>
              <a:t>Illustrates </a:t>
            </a:r>
            <a:r>
              <a:rPr lang="en-US" sz="3800" b="1" dirty="0"/>
              <a:t>what an epidemiologist considers and does </a:t>
            </a:r>
            <a:r>
              <a:rPr lang="en-US" sz="3800" dirty="0"/>
              <a:t>to formulate and revise scientific explanations and models, particularly for an unknown disease.</a:t>
            </a:r>
          </a:p>
          <a:p>
            <a:pPr eaLnBrk="1" fontAlgn="auto" hangingPunct="1">
              <a:spcAft>
                <a:spcPts val="0"/>
              </a:spcAft>
              <a:buFont typeface="Arial" pitchFamily="34" charset="0"/>
              <a:buNone/>
              <a:defRPr/>
            </a:pPr>
            <a:endParaRPr lang="en-US" sz="3800" dirty="0"/>
          </a:p>
          <a:p>
            <a:pPr eaLnBrk="1" fontAlgn="auto" hangingPunct="1">
              <a:spcAft>
                <a:spcPts val="0"/>
              </a:spcAft>
              <a:defRPr/>
            </a:pPr>
            <a:r>
              <a:rPr lang="en-GB" sz="3800" b="1" dirty="0"/>
              <a:t>Encourages students to work actively through </a:t>
            </a:r>
            <a:r>
              <a:rPr lang="en-US" sz="3800" b="1" dirty="0"/>
              <a:t>the steps of an investigation </a:t>
            </a:r>
            <a:r>
              <a:rPr lang="en-US" sz="3800" dirty="0"/>
              <a:t>from:</a:t>
            </a:r>
          </a:p>
          <a:p>
            <a:pPr marL="722313" indent="-368300" eaLnBrk="1" fontAlgn="auto" hangingPunct="1">
              <a:spcAft>
                <a:spcPts val="0"/>
              </a:spcAft>
              <a:buFontTx/>
              <a:buChar char="-"/>
              <a:defRPr/>
            </a:pPr>
            <a:r>
              <a:rPr lang="en-US" sz="3800" dirty="0"/>
              <a:t>descriptive epidemiology to hypothesis generation</a:t>
            </a:r>
          </a:p>
          <a:p>
            <a:pPr marL="722313" indent="-368300" eaLnBrk="1" fontAlgn="auto" hangingPunct="1">
              <a:spcAft>
                <a:spcPts val="0"/>
              </a:spcAft>
              <a:buFontTx/>
              <a:buChar char="-"/>
              <a:defRPr/>
            </a:pPr>
            <a:r>
              <a:rPr lang="en-US" sz="3800" dirty="0"/>
              <a:t>to analytic epidemiology and hypothesis testing </a:t>
            </a:r>
          </a:p>
          <a:p>
            <a:pPr marL="722313" indent="-368300" eaLnBrk="1" fontAlgn="auto" hangingPunct="1">
              <a:spcAft>
                <a:spcPts val="0"/>
              </a:spcAft>
              <a:buFontTx/>
              <a:buChar char="-"/>
              <a:defRPr/>
            </a:pPr>
            <a:r>
              <a:rPr lang="en-US" sz="3800" dirty="0"/>
              <a:t>to devising conclusions and recommendations about the spread and control to prevent further outbreaks.</a:t>
            </a:r>
          </a:p>
          <a:p>
            <a:pPr eaLnBrk="1" fontAlgn="auto" hangingPunct="1">
              <a:spcAft>
                <a:spcPts val="0"/>
              </a:spcAft>
              <a:buFont typeface="Arial" pitchFamily="34" charset="0"/>
              <a:buNone/>
              <a:defRPr/>
            </a:pPr>
            <a:endParaRPr lang="en-US" sz="2400" dirty="0"/>
          </a:p>
          <a:p>
            <a:pPr eaLnBrk="1" fontAlgn="auto" hangingPunct="1">
              <a:spcAft>
                <a:spcPts val="0"/>
              </a:spcAft>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a:xfrm>
            <a:off x="395536" y="1700808"/>
            <a:ext cx="3024336" cy="1143000"/>
          </a:xfrm>
        </p:spPr>
        <p:txBody>
          <a:bodyPr>
            <a:noAutofit/>
          </a:bodyPr>
          <a:lstStyle/>
          <a:p>
            <a:pPr eaLnBrk="1" hangingPunct="1">
              <a:defRPr/>
            </a:pPr>
            <a:r>
              <a:rPr lang="en-GB" sz="2800" dirty="0">
                <a:latin typeface="Miller" charset="0"/>
              </a:rPr>
              <a:t>Lambeth Company </a:t>
            </a:r>
            <a:br>
              <a:rPr lang="en-GB" sz="2800" dirty="0">
                <a:latin typeface="Miller" charset="0"/>
              </a:rPr>
            </a:br>
            <a:r>
              <a:rPr lang="en-GB" sz="2800" dirty="0">
                <a:latin typeface="Miller" charset="0"/>
              </a:rPr>
              <a:t>moves upstream </a:t>
            </a:r>
            <a:endParaRPr lang="en-US" sz="2800" dirty="0">
              <a:latin typeface="Miller" charset="0"/>
            </a:endParaRPr>
          </a:p>
        </p:txBody>
      </p:sp>
      <p:sp>
        <p:nvSpPr>
          <p:cNvPr id="3" name="Content Placeholder 2"/>
          <p:cNvSpPr>
            <a:spLocks noGrp="1"/>
          </p:cNvSpPr>
          <p:nvPr>
            <p:ph idx="1"/>
          </p:nvPr>
        </p:nvSpPr>
        <p:spPr>
          <a:xfrm>
            <a:off x="457200" y="3429000"/>
            <a:ext cx="8229600" cy="2879725"/>
          </a:xfrm>
        </p:spPr>
        <p:txBody>
          <a:bodyPr rtlCol="0">
            <a:normAutofit/>
          </a:bodyPr>
          <a:lstStyle/>
          <a:p>
            <a:pPr eaLnBrk="1" fontAlgn="auto" hangingPunct="1">
              <a:spcAft>
                <a:spcPts val="0"/>
              </a:spcAft>
              <a:defRPr/>
            </a:pPr>
            <a:r>
              <a:rPr lang="en-GB" sz="1900" dirty="0"/>
              <a:t>"London was without cholera from the latter part of 1849 to August 1853.  </a:t>
            </a:r>
          </a:p>
          <a:p>
            <a:pPr eaLnBrk="1" fontAlgn="auto" hangingPunct="1">
              <a:spcAft>
                <a:spcPts val="0"/>
              </a:spcAft>
              <a:defRPr/>
            </a:pPr>
            <a:r>
              <a:rPr lang="en-GB" sz="1900" dirty="0"/>
              <a:t>During this interval....Lambeth Company removed their water works, in 1852, from opposite Hungerford Market to Thames </a:t>
            </a:r>
            <a:r>
              <a:rPr lang="en-GB" sz="1900" dirty="0" err="1"/>
              <a:t>Ditton</a:t>
            </a:r>
            <a:r>
              <a:rPr lang="en-GB" sz="1900" dirty="0"/>
              <a:t>; thus obtaining a supply of water quite free from the sewage of London."- </a:t>
            </a:r>
            <a:r>
              <a:rPr lang="en-GB" sz="1400" dirty="0"/>
              <a:t>Snow, John. </a:t>
            </a:r>
            <a:r>
              <a:rPr lang="en-GB" sz="1400" i="1" dirty="0"/>
              <a:t>Communication of Cholera</a:t>
            </a:r>
            <a:r>
              <a:rPr lang="en-GB" sz="1400" dirty="0"/>
              <a:t>, 1855, p. 68</a:t>
            </a:r>
            <a:endParaRPr lang="en-US" sz="1400" dirty="0"/>
          </a:p>
          <a:p>
            <a:pPr eaLnBrk="1" fontAlgn="auto" hangingPunct="1">
              <a:spcAft>
                <a:spcPts val="0"/>
              </a:spcAft>
              <a:defRPr/>
            </a:pPr>
            <a:r>
              <a:rPr lang="en-GB" sz="1900" dirty="0"/>
              <a:t>This was more upstream and thus uncontaminated by London sewage. The Southwark and Vauxhall Company continued to draw water from the Thames near London Bridge in London.  </a:t>
            </a:r>
          </a:p>
          <a:p>
            <a:pPr eaLnBrk="1" fontAlgn="auto" hangingPunct="1">
              <a:spcAft>
                <a:spcPts val="0"/>
              </a:spcAft>
              <a:defRPr/>
            </a:pPr>
            <a:endParaRPr lang="en-US" dirty="0"/>
          </a:p>
        </p:txBody>
      </p:sp>
      <p:pic>
        <p:nvPicPr>
          <p:cNvPr id="4" name="Content Placeholder 3"/>
          <p:cNvPicPr>
            <a:picLocks/>
          </p:cNvPicPr>
          <p:nvPr/>
        </p:nvPicPr>
        <p:blipFill>
          <a:blip r:embed="rId2" cstate="print"/>
          <a:srcRect/>
          <a:stretch>
            <a:fillRect/>
          </a:stretch>
        </p:blipFill>
        <p:spPr bwMode="auto">
          <a:xfrm>
            <a:off x="3347864" y="332656"/>
            <a:ext cx="5040412" cy="2998589"/>
          </a:xfrm>
          <a:prstGeom prst="rect">
            <a:avLst/>
          </a:prstGeom>
          <a:noFill/>
          <a:ln w="9525">
            <a:noFill/>
            <a:miter lim="800000"/>
            <a:headEnd/>
            <a:tailEnd/>
          </a:ln>
        </p:spPr>
      </p:pic>
      <p:sp>
        <p:nvSpPr>
          <p:cNvPr id="5" name="Rectangle 4"/>
          <p:cNvSpPr/>
          <p:nvPr/>
        </p:nvSpPr>
        <p:spPr>
          <a:xfrm>
            <a:off x="5689079" y="2924944"/>
            <a:ext cx="1763175" cy="276999"/>
          </a:xfrm>
          <a:prstGeom prst="rect">
            <a:avLst/>
          </a:prstGeom>
        </p:spPr>
        <p:txBody>
          <a:bodyPr wrap="none">
            <a:spAutoFit/>
          </a:bodyPr>
          <a:lstStyle/>
          <a:p>
            <a:pPr algn="ctr"/>
            <a:r>
              <a:rPr lang="en-GB" sz="1200" dirty="0">
                <a:latin typeface="Miller" charset="0"/>
                <a:ea typeface="Calibri" pitchFamily="34" charset="0"/>
                <a:cs typeface="Times New Roman" pitchFamily="18" charset="0"/>
              </a:rPr>
              <a:t>Source: www.chnri.org</a:t>
            </a:r>
            <a:r>
              <a:rPr lang="en-GB" sz="1200" dirty="0">
                <a:ea typeface="Calibri" pitchFamily="34" charset="0"/>
                <a:cs typeface="Times New Roman" pitchFamily="18" charset="0"/>
              </a:rPr>
              <a:t> </a:t>
            </a:r>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8175" y="274638"/>
            <a:ext cx="6778625" cy="1143000"/>
          </a:xfrm>
        </p:spPr>
        <p:txBody>
          <a:bodyPr>
            <a:normAutofit fontScale="90000"/>
          </a:bodyPr>
          <a:lstStyle/>
          <a:p>
            <a:pPr eaLnBrk="1" hangingPunct="1">
              <a:defRPr/>
            </a:pPr>
            <a:br>
              <a:rPr lang="en-GB" b="1" dirty="0"/>
            </a:br>
            <a:r>
              <a:rPr lang="en-GB" b="1" dirty="0"/>
              <a:t>Cholera outbreak in 1853</a:t>
            </a:r>
            <a:br>
              <a:rPr lang="en-GB" b="1" dirty="0"/>
            </a:br>
            <a:r>
              <a:rPr lang="en-GB" b="1" dirty="0"/>
              <a:t>pandemic</a:t>
            </a:r>
            <a:br>
              <a:rPr lang="en-US" dirty="0"/>
            </a:br>
            <a:endParaRPr lang="en-US" dirty="0"/>
          </a:p>
        </p:txBody>
      </p:sp>
      <p:sp>
        <p:nvSpPr>
          <p:cNvPr id="45059" name="Content Placeholder 2"/>
          <p:cNvSpPr>
            <a:spLocks noGrp="1"/>
          </p:cNvSpPr>
          <p:nvPr>
            <p:ph sz="half" idx="1"/>
          </p:nvPr>
        </p:nvSpPr>
        <p:spPr>
          <a:xfrm>
            <a:off x="457200" y="1600200"/>
            <a:ext cx="7931224" cy="4525963"/>
          </a:xfrm>
        </p:spPr>
        <p:txBody>
          <a:bodyPr/>
          <a:lstStyle/>
          <a:p>
            <a:pPr eaLnBrk="1" hangingPunct="1"/>
            <a:r>
              <a:rPr lang="en-GB" sz="2000" dirty="0">
                <a:latin typeface="Miller" charset="0"/>
              </a:rPr>
              <a:t>The fact that Lambeth moved its source between outbreaks provided John Snow with an ideal opportunity to test his hypothesis with a </a:t>
            </a:r>
            <a:r>
              <a:rPr lang="en-GB" sz="2000" b="1" dirty="0">
                <a:latin typeface="Miller" charset="0"/>
              </a:rPr>
              <a:t>real-life negative public health event through a observational study </a:t>
            </a:r>
            <a:r>
              <a:rPr lang="en-GB" sz="2000" dirty="0">
                <a:latin typeface="Miller" charset="0"/>
              </a:rPr>
              <a:t>in South London</a:t>
            </a:r>
            <a:r>
              <a:rPr lang="en-GB" sz="2000" b="1" dirty="0">
                <a:latin typeface="Miller" charset="0"/>
              </a:rPr>
              <a:t>.</a:t>
            </a:r>
          </a:p>
          <a:p>
            <a:pPr eaLnBrk="1" hangingPunct="1"/>
            <a:r>
              <a:rPr lang="en-GB" sz="2000" dirty="0">
                <a:latin typeface="Miller" charset="0"/>
              </a:rPr>
              <a:t>He identified and defined populations at risk and the source or vehicle of infection (the exposure), which could then be controlled or eliminated. </a:t>
            </a:r>
          </a:p>
          <a:p>
            <a:pPr eaLnBrk="1" hangingPunct="1">
              <a:buFont typeface="Arial" pitchFamily="34" charset="0"/>
              <a:buNone/>
            </a:pPr>
            <a:endParaRPr lang="en-US" sz="1200" dirty="0">
              <a:latin typeface="Miller" charset="0"/>
            </a:endParaRPr>
          </a:p>
          <a:p>
            <a:pPr eaLnBrk="1" hangingPunct="1"/>
            <a:endParaRPr lang="en-US" sz="1200" dirty="0">
              <a:latin typeface="Miller" charset="0"/>
            </a:endParaRPr>
          </a:p>
        </p:txBody>
      </p:sp>
      <p:pic>
        <p:nvPicPr>
          <p:cNvPr id="6" name="Picture 4"/>
          <p:cNvPicPr>
            <a:picLocks noGrp="1" noChangeAspect="1" noChangeArrowheads="1"/>
          </p:cNvPicPr>
          <p:nvPr>
            <p:ph sz="half" idx="2"/>
          </p:nvPr>
        </p:nvPicPr>
        <p:blipFill>
          <a:blip r:embed="rId3" cstate="print"/>
          <a:srcRect/>
          <a:stretch>
            <a:fillRect/>
          </a:stretch>
        </p:blipFill>
        <p:spPr bwMode="auto">
          <a:xfrm>
            <a:off x="2411760" y="3709831"/>
            <a:ext cx="4097556" cy="2151217"/>
          </a:xfrm>
          <a:prstGeom prst="rect">
            <a:avLst/>
          </a:prstGeom>
          <a:noFill/>
          <a:ln w="9525">
            <a:noFill/>
            <a:miter lim="800000"/>
            <a:headEnd/>
            <a:tailEnd/>
          </a:ln>
        </p:spPr>
      </p:pic>
      <p:sp>
        <p:nvSpPr>
          <p:cNvPr id="5" name="Rectangle 1"/>
          <p:cNvSpPr>
            <a:spLocks noChangeArrowheads="1"/>
          </p:cNvSpPr>
          <p:nvPr/>
        </p:nvSpPr>
        <p:spPr bwMode="auto">
          <a:xfrm>
            <a:off x="179512" y="5805264"/>
            <a:ext cx="9144000" cy="457200"/>
          </a:xfrm>
          <a:prstGeom prst="rect">
            <a:avLst/>
          </a:prstGeom>
          <a:noFill/>
          <a:ln w="9525">
            <a:noFill/>
            <a:miter lim="800000"/>
            <a:headEnd/>
            <a:tailEnd/>
          </a:ln>
        </p:spPr>
        <p:txBody>
          <a:bodyPr wrap="none" anchor="ctr">
            <a:spAutoFit/>
          </a:bodyPr>
          <a:lstStyle/>
          <a:p>
            <a:pPr algn="ctr"/>
            <a:r>
              <a:rPr lang="en-GB" sz="1100" dirty="0" err="1">
                <a:latin typeface="Miller" charset="0"/>
                <a:ea typeface="Calibri" pitchFamily="34" charset="0"/>
                <a:cs typeface="Times New Roman" pitchFamily="18" charset="0"/>
              </a:rPr>
              <a:t>Source:www.chnri.org</a:t>
            </a:r>
            <a:endParaRPr lang="en-GB" dirty="0">
              <a:latin typeface="Calibri" pitchFamily="34" charset="0"/>
              <a:ea typeface="Calibri" pitchFamily="34" charset="0"/>
              <a:cs typeface="Times New Roman" pitchFamily="18" charset="0"/>
            </a:endParaRPr>
          </a:p>
        </p:txBody>
      </p:sp>
      <p:sp>
        <p:nvSpPr>
          <p:cNvPr id="7" name="Rectangle 2"/>
          <p:cNvSpPr>
            <a:spLocks noChangeArrowheads="1"/>
          </p:cNvSpPr>
          <p:nvPr/>
        </p:nvSpPr>
        <p:spPr bwMode="auto">
          <a:xfrm>
            <a:off x="6872288" y="0"/>
            <a:ext cx="2271712" cy="338138"/>
          </a:xfrm>
          <a:prstGeom prst="rect">
            <a:avLst/>
          </a:prstGeom>
          <a:noFill/>
          <a:ln w="9525">
            <a:noFill/>
            <a:miter lim="800000"/>
            <a:headEnd/>
            <a:tailEnd/>
          </a:ln>
        </p:spPr>
        <p:txBody>
          <a:bodyPr wrap="none" anchor="ctr">
            <a:spAutoFit/>
          </a:bodyPr>
          <a:lstStyle/>
          <a:p>
            <a:r>
              <a:rPr lang="en-GB" sz="1600" b="1" i="1" dirty="0">
                <a:solidFill>
                  <a:srgbClr val="003E6C"/>
                </a:solidFill>
                <a:latin typeface="Miller" charset="0"/>
                <a:ea typeface="Calibri" pitchFamily="34" charset="0"/>
                <a:cs typeface="Times New Roman" pitchFamily="18" charset="0"/>
              </a:rPr>
              <a:t>Page 2 of LSHTM link</a:t>
            </a:r>
            <a:endParaRPr lang="en-GB" sz="1600" dirty="0">
              <a:ea typeface="Calibri" pitchFamily="34" charset="0"/>
              <a:cs typeface="Times New Roman" pitchFamily="18" charset="0"/>
            </a:endParaRPr>
          </a:p>
        </p:txBody>
      </p:sp>
      <p:sp>
        <p:nvSpPr>
          <p:cNvPr id="8" name="Footer Placeholder 7"/>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The Grand Experiment</a:t>
            </a:r>
          </a:p>
        </p:txBody>
      </p:sp>
      <p:sp>
        <p:nvSpPr>
          <p:cNvPr id="7" name="Content Placeholder 3"/>
          <p:cNvSpPr>
            <a:spLocks noGrp="1"/>
          </p:cNvSpPr>
          <p:nvPr>
            <p:ph idx="1"/>
          </p:nvPr>
        </p:nvSpPr>
        <p:spPr/>
        <p:txBody>
          <a:bodyPr/>
          <a:lstStyle/>
          <a:p>
            <a:pPr marL="0" indent="0" eaLnBrk="1" hangingPunct="1">
              <a:buFont typeface="Arial" pitchFamily="34" charset="0"/>
              <a:buNone/>
              <a:defRPr/>
            </a:pPr>
            <a:r>
              <a:rPr lang="en-US" sz="2000" dirty="0"/>
              <a:t>The outbreak provided an ‘experiment of nature’ from which Snow sought to learn, in order to have appropriate control and prevention measure implemented.</a:t>
            </a:r>
          </a:p>
          <a:p>
            <a:pPr marL="0" indent="0" eaLnBrk="1" hangingPunct="1">
              <a:buFont typeface="Arial" pitchFamily="34" charset="0"/>
              <a:buNone/>
              <a:defRPr/>
            </a:pPr>
            <a:endParaRPr lang="en-US" sz="2000" dirty="0"/>
          </a:p>
          <a:p>
            <a:pPr marL="0" indent="0" eaLnBrk="1" hangingPunct="1">
              <a:buFont typeface="Arial" pitchFamily="34" charset="0"/>
              <a:buNone/>
              <a:defRPr/>
            </a:pPr>
            <a:r>
              <a:rPr lang="en-US" sz="2000" dirty="0"/>
              <a:t>"</a:t>
            </a:r>
            <a:r>
              <a:rPr lang="en-US" sz="2000" b="1" dirty="0"/>
              <a:t>The experiment, too, was on the grandest scale</a:t>
            </a:r>
            <a:r>
              <a:rPr lang="en-US" sz="2000" dirty="0"/>
              <a:t>. </a:t>
            </a:r>
            <a:r>
              <a:rPr lang="en-US" sz="2000" b="1" dirty="0"/>
              <a:t>No fewer than three hundred thousand people</a:t>
            </a:r>
            <a:r>
              <a:rPr lang="en-US" sz="2000" dirty="0"/>
              <a:t> of both sexes, of every age and occupation, and of every rank and station, from gentlefolk down to the very poor, </a:t>
            </a:r>
            <a:r>
              <a:rPr lang="en-US" sz="2000" b="1" dirty="0"/>
              <a:t>were divided into two groups</a:t>
            </a:r>
            <a:r>
              <a:rPr lang="en-US" sz="2000" dirty="0"/>
              <a:t> </a:t>
            </a:r>
            <a:r>
              <a:rPr lang="en-US" sz="2000" b="1" dirty="0"/>
              <a:t>without their choice, and, in most cases, without their knowledge</a:t>
            </a:r>
            <a:r>
              <a:rPr lang="en-US" sz="2000" dirty="0"/>
              <a:t>; one group being supplied with water containing the sewage of London, and, amongst it, whatever might have come from the cholera patients, the other group having water quite free from such impurity." </a:t>
            </a:r>
            <a:r>
              <a:rPr lang="en-US" sz="1800" dirty="0"/>
              <a:t>- Snow, 1855, p. 75.</a:t>
            </a:r>
          </a:p>
          <a:p>
            <a:pPr eaLnBrk="1" hangingPunct="1">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a:xfrm>
            <a:off x="1692275" y="274638"/>
            <a:ext cx="5759450" cy="1143000"/>
          </a:xfrm>
        </p:spPr>
        <p:txBody>
          <a:bodyPr/>
          <a:lstStyle/>
          <a:p>
            <a:pPr eaLnBrk="1" hangingPunct="1"/>
            <a:r>
              <a:rPr lang="en-GB">
                <a:latin typeface="Miller" charset="0"/>
              </a:rPr>
              <a:t>Epidemiological studies</a:t>
            </a:r>
            <a:endParaRPr lang="en-US">
              <a:latin typeface="Miller" charset="0"/>
            </a:endParaRPr>
          </a:p>
        </p:txBody>
      </p:sp>
      <p:sp>
        <p:nvSpPr>
          <p:cNvPr id="3" name="Content Placeholder 2"/>
          <p:cNvSpPr>
            <a:spLocks noGrp="1"/>
          </p:cNvSpPr>
          <p:nvPr>
            <p:ph idx="1"/>
          </p:nvPr>
        </p:nvSpPr>
        <p:spPr/>
        <p:txBody>
          <a:bodyPr/>
          <a:lstStyle/>
          <a:p>
            <a:pPr marL="265113" indent="-265113" eaLnBrk="1" hangingPunct="1">
              <a:defRPr/>
            </a:pPr>
            <a:r>
              <a:rPr lang="en-GB" sz="2400" dirty="0"/>
              <a:t>Epidemiologists can use different types of studies, which, put simply, are either </a:t>
            </a:r>
            <a:r>
              <a:rPr lang="en-GB" sz="2400" b="1" dirty="0"/>
              <a:t>experimental or observational studies</a:t>
            </a:r>
            <a:r>
              <a:rPr lang="en-GB" sz="2400" dirty="0"/>
              <a:t>. </a:t>
            </a:r>
          </a:p>
          <a:p>
            <a:pPr marL="265113" indent="-265113" eaLnBrk="1" hangingPunct="1">
              <a:buNone/>
              <a:defRPr/>
            </a:pPr>
            <a:r>
              <a:rPr lang="en-GB" sz="2400" dirty="0"/>
              <a:t> </a:t>
            </a:r>
          </a:p>
          <a:p>
            <a:pPr marL="265113" indent="-265113" eaLnBrk="1" hangingPunct="1">
              <a:defRPr/>
            </a:pPr>
            <a:r>
              <a:rPr lang="en-GB" sz="2400" dirty="0"/>
              <a:t>In </a:t>
            </a:r>
            <a:r>
              <a:rPr lang="en-GB" sz="2400" b="1" dirty="0"/>
              <a:t>experimenta</a:t>
            </a:r>
            <a:r>
              <a:rPr lang="en-GB" sz="2400" dirty="0"/>
              <a:t>l ones, epidemiologists have control over circumstances from the beginning (clinical or community trial).</a:t>
            </a:r>
          </a:p>
          <a:p>
            <a:pPr marL="265113" indent="-265113" eaLnBrk="1" hangingPunct="1">
              <a:buNone/>
              <a:defRPr/>
            </a:pPr>
            <a:endParaRPr lang="en-GB" sz="2400" dirty="0"/>
          </a:p>
          <a:p>
            <a:pPr marL="265113" indent="-265113" eaLnBrk="1" hangingPunct="1">
              <a:defRPr/>
            </a:pPr>
            <a:r>
              <a:rPr lang="en-GB" sz="2400" dirty="0"/>
              <a:t>In the more common </a:t>
            </a:r>
            <a:r>
              <a:rPr lang="en-GB" sz="2400" b="1" dirty="0"/>
              <a:t>observational study </a:t>
            </a:r>
            <a:r>
              <a:rPr lang="en-GB" sz="2400" dirty="0"/>
              <a:t>such as Snow’s, they do not.  Observational studies are either descriptive or analytical. </a:t>
            </a:r>
            <a:r>
              <a:rPr lang="en-GB" sz="3000" dirty="0"/>
              <a:t> </a:t>
            </a:r>
            <a:endParaRPr lang="en-US" sz="3000" dirty="0"/>
          </a:p>
          <a:p>
            <a:pPr eaLnBrk="1" hangingPunct="1">
              <a:defRPr/>
            </a:pPr>
            <a:endParaRPr lang="en-US" dirty="0"/>
          </a:p>
        </p:txBody>
      </p:sp>
      <p:sp>
        <p:nvSpPr>
          <p:cNvPr id="5" name="Footer Placeholder 4"/>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4" name="Title 6"/>
          <p:cNvSpPr>
            <a:spLocks noGrp="1"/>
          </p:cNvSpPr>
          <p:nvPr>
            <p:ph type="title"/>
          </p:nvPr>
        </p:nvSpPr>
        <p:spPr/>
        <p:txBody>
          <a:bodyPr/>
          <a:lstStyle/>
          <a:p>
            <a:pPr eaLnBrk="1" hangingPunct="1"/>
            <a:r>
              <a:rPr lang="en-GB" dirty="0">
                <a:latin typeface="Miller" charset="0"/>
              </a:rPr>
              <a:t>Observational study</a:t>
            </a:r>
            <a:endParaRPr lang="en-US" dirty="0">
              <a:latin typeface="Miller" charset="0"/>
            </a:endParaRPr>
          </a:p>
        </p:txBody>
      </p:sp>
      <p:sp>
        <p:nvSpPr>
          <p:cNvPr id="8" name="Content Placeholder 7"/>
          <p:cNvSpPr>
            <a:spLocks noGrp="1"/>
          </p:cNvSpPr>
          <p:nvPr>
            <p:ph idx="1"/>
          </p:nvPr>
        </p:nvSpPr>
        <p:spPr>
          <a:xfrm>
            <a:off x="467544" y="1628800"/>
            <a:ext cx="8229600" cy="4824536"/>
          </a:xfrm>
        </p:spPr>
        <p:txBody>
          <a:bodyPr/>
          <a:lstStyle/>
          <a:p>
            <a:r>
              <a:rPr lang="en-US" sz="1800" dirty="0"/>
              <a:t>In an </a:t>
            </a:r>
            <a:r>
              <a:rPr lang="en-US" sz="1800" b="1" dirty="0"/>
              <a:t>observational study</a:t>
            </a:r>
            <a:r>
              <a:rPr lang="en-US" sz="1800" dirty="0"/>
              <a:t>, the investigator does not intervene, but merely seeks to observe and quantify the relationship between an exposure and a health outcome (disease variable). </a:t>
            </a:r>
          </a:p>
          <a:p>
            <a:r>
              <a:rPr lang="en-US" sz="1800" dirty="0"/>
              <a:t>There are </a:t>
            </a:r>
            <a:r>
              <a:rPr lang="en-GB" sz="1800" dirty="0"/>
              <a:t>three types of observational studies:</a:t>
            </a:r>
          </a:p>
          <a:p>
            <a:pPr indent="265113"/>
            <a:r>
              <a:rPr lang="en-GB" sz="1800" dirty="0"/>
              <a:t>cohort studies, </a:t>
            </a:r>
          </a:p>
          <a:p>
            <a:pPr indent="265113"/>
            <a:r>
              <a:rPr lang="en-GB" sz="1800" dirty="0"/>
              <a:t>case-control studies, and </a:t>
            </a:r>
          </a:p>
          <a:p>
            <a:pPr indent="265113"/>
            <a:r>
              <a:rPr lang="en-GB" sz="1800" dirty="0"/>
              <a:t>cross-sectional studies (prevalence studies)</a:t>
            </a:r>
          </a:p>
          <a:p>
            <a:r>
              <a:rPr lang="en-GB" sz="1800" b="1" dirty="0"/>
              <a:t>Case-control and cohort studies </a:t>
            </a:r>
            <a:r>
              <a:rPr lang="en-GB" sz="1800" dirty="0"/>
              <a:t>offer a temporal dimension: there are prospective (going forward) or retrospective (looking back) study designs.  Thanks to the temporal dimension, case-control and cohort studies can measure disease occurrence and its association with an exposure.  This means they can look at the cause and effect relationship. </a:t>
            </a:r>
          </a:p>
          <a:p>
            <a:r>
              <a:rPr lang="en-GB" sz="1800" b="1" dirty="0"/>
              <a:t>Cross-sectional studies </a:t>
            </a:r>
            <a:r>
              <a:rPr lang="en-GB" sz="1800" dirty="0"/>
              <a:t>look at the data on disease and exposure at one particular time point, a slice in time.  They cannot examine the cause and effect relationship. </a:t>
            </a:r>
          </a:p>
          <a:p>
            <a:endParaRPr lang="en-GB"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a:t>Cohort and case-control </a:t>
            </a:r>
            <a:br>
              <a:rPr lang="en-GB" dirty="0"/>
            </a:br>
            <a:r>
              <a:rPr lang="en-GB" dirty="0"/>
              <a:t>studies</a:t>
            </a:r>
          </a:p>
        </p:txBody>
      </p:sp>
      <p:sp>
        <p:nvSpPr>
          <p:cNvPr id="3" name="Content Placeholder 2"/>
          <p:cNvSpPr>
            <a:spLocks noGrp="1"/>
          </p:cNvSpPr>
          <p:nvPr>
            <p:ph sz="half" idx="1"/>
          </p:nvPr>
        </p:nvSpPr>
        <p:spPr>
          <a:xfrm>
            <a:off x="395536" y="1772816"/>
            <a:ext cx="4038600" cy="3705275"/>
          </a:xfrm>
        </p:spPr>
        <p:txBody>
          <a:bodyPr/>
          <a:lstStyle/>
          <a:p>
            <a:pPr marL="0" indent="0">
              <a:buNone/>
            </a:pPr>
            <a:r>
              <a:rPr lang="en-GB" sz="2400" b="1" i="1" dirty="0">
                <a:solidFill>
                  <a:srgbClr val="0070C0"/>
                </a:solidFill>
              </a:rPr>
              <a:t>Action for students: </a:t>
            </a:r>
            <a:r>
              <a:rPr lang="en-GB" sz="2400" dirty="0"/>
              <a:t>Snow compared different exposure groups, but did not assign the exposure.  What kind of study is it?</a:t>
            </a:r>
          </a:p>
        </p:txBody>
      </p:sp>
      <p:pic>
        <p:nvPicPr>
          <p:cNvPr id="1027" name="Picture 3"/>
          <p:cNvPicPr>
            <a:picLocks noGrp="1" noChangeAspect="1" noChangeArrowheads="1"/>
          </p:cNvPicPr>
          <p:nvPr>
            <p:ph sz="half" idx="2"/>
          </p:nvPr>
        </p:nvPicPr>
        <p:blipFill>
          <a:blip r:embed="rId2" cstate="print"/>
          <a:srcRect/>
          <a:stretch>
            <a:fillRect/>
          </a:stretch>
        </p:blipFill>
        <p:spPr bwMode="auto">
          <a:xfrm>
            <a:off x="4355976" y="1556792"/>
            <a:ext cx="4330824" cy="4491970"/>
          </a:xfrm>
          <a:prstGeom prst="rect">
            <a:avLst/>
          </a:prstGeom>
          <a:noFill/>
          <a:ln w="9525">
            <a:noFill/>
            <a:miter lim="800000"/>
            <a:headEnd/>
            <a:tailEnd/>
          </a:ln>
        </p:spPr>
      </p:pic>
      <p:sp>
        <p:nvSpPr>
          <p:cNvPr id="10" name="Rectangle 9"/>
          <p:cNvSpPr/>
          <p:nvPr/>
        </p:nvSpPr>
        <p:spPr>
          <a:xfrm>
            <a:off x="539552" y="5949280"/>
            <a:ext cx="8136904" cy="276999"/>
          </a:xfrm>
          <a:prstGeom prst="rect">
            <a:avLst/>
          </a:prstGeom>
        </p:spPr>
        <p:txBody>
          <a:bodyPr wrap="square">
            <a:spAutoFit/>
          </a:bodyPr>
          <a:lstStyle/>
          <a:p>
            <a:r>
              <a:rPr lang="en-GB" sz="1200" dirty="0">
                <a:latin typeface="Miller"/>
              </a:rPr>
              <a:t>Source: http://www.med.mcgill.ca/epidemiology/hanley/IntMedResidents/unit7_epi_sept05.pdf</a:t>
            </a:r>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a:xfrm>
            <a:off x="1692275" y="274638"/>
            <a:ext cx="5759450" cy="1143000"/>
          </a:xfrm>
        </p:spPr>
        <p:txBody>
          <a:bodyPr>
            <a:normAutofit fontScale="90000"/>
          </a:bodyPr>
          <a:lstStyle/>
          <a:p>
            <a:pPr eaLnBrk="1" hangingPunct="1"/>
            <a:r>
              <a:rPr lang="en-GB" dirty="0">
                <a:latin typeface="Miller" charset="0"/>
              </a:rPr>
              <a:t>Shoe-leather</a:t>
            </a:r>
            <a:br>
              <a:rPr lang="en-GB" dirty="0">
                <a:latin typeface="Miller" charset="0"/>
              </a:rPr>
            </a:br>
            <a:r>
              <a:rPr lang="en-GB" dirty="0">
                <a:latin typeface="Miller" charset="0"/>
              </a:rPr>
              <a:t>epidemiology (1)</a:t>
            </a:r>
            <a:endParaRPr lang="en-US" dirty="0">
              <a:latin typeface="Miller" charset="0"/>
            </a:endParaRPr>
          </a:p>
        </p:txBody>
      </p:sp>
      <p:sp>
        <p:nvSpPr>
          <p:cNvPr id="3" name="Content Placeholder 2"/>
          <p:cNvSpPr>
            <a:spLocks noGrp="1"/>
          </p:cNvSpPr>
          <p:nvPr>
            <p:ph idx="1"/>
          </p:nvPr>
        </p:nvSpPr>
        <p:spPr>
          <a:xfrm>
            <a:off x="395536" y="1600200"/>
            <a:ext cx="8424936" cy="4853136"/>
          </a:xfrm>
        </p:spPr>
        <p:txBody>
          <a:bodyPr rtlCol="0">
            <a:normAutofit fontScale="77500" lnSpcReduction="20000"/>
          </a:bodyPr>
          <a:lstStyle/>
          <a:p>
            <a:pPr eaLnBrk="1" fontAlgn="auto" hangingPunct="1">
              <a:spcAft>
                <a:spcPts val="0"/>
              </a:spcAft>
              <a:defRPr/>
            </a:pPr>
            <a:r>
              <a:rPr lang="en-GB" sz="3500" b="1" dirty="0"/>
              <a:t>When cholera reappeared in London in 1853 </a:t>
            </a:r>
            <a:r>
              <a:rPr lang="en-GB" sz="3500" dirty="0"/>
              <a:t>Snow</a:t>
            </a:r>
            <a:r>
              <a:rPr lang="en-GB" sz="3500" b="1" dirty="0"/>
              <a:t> </a:t>
            </a:r>
            <a:r>
              <a:rPr lang="en-GB" sz="3500" dirty="0"/>
              <a:t>followed a systematic scientific approach and </a:t>
            </a:r>
            <a:r>
              <a:rPr lang="en-GB" sz="3500" b="1" dirty="0"/>
              <a:t>did a very thorough job</a:t>
            </a:r>
            <a:r>
              <a:rPr lang="en-GB" sz="3500" dirty="0"/>
              <a:t> finding out the source of water of houses affected by cholera deaths in the areas of mixed water supply. </a:t>
            </a:r>
          </a:p>
          <a:p>
            <a:pPr eaLnBrk="1" fontAlgn="auto" hangingPunct="1">
              <a:spcAft>
                <a:spcPts val="0"/>
              </a:spcAft>
              <a:buNone/>
              <a:defRPr/>
            </a:pPr>
            <a:endParaRPr lang="en-GB" sz="3500" dirty="0"/>
          </a:p>
          <a:p>
            <a:pPr eaLnBrk="1" fontAlgn="auto" hangingPunct="1">
              <a:spcAft>
                <a:spcPts val="0"/>
              </a:spcAft>
              <a:defRPr/>
            </a:pPr>
            <a:r>
              <a:rPr lang="en-GB" sz="3500" dirty="0"/>
              <a:t>John Snow asked permission to obtain from William Farr the addresses of people who died of cholera in the districts which received water supplies from both the Southwark &amp; Vauxhall and the Lambeth companies and got help from the local curates.</a:t>
            </a:r>
          </a:p>
          <a:p>
            <a:pPr eaLnBrk="1" fontAlgn="auto" hangingPunct="1">
              <a:spcAft>
                <a:spcPts val="0"/>
              </a:spcAft>
              <a:defRPr/>
            </a:pPr>
            <a:endParaRPr lang="en-US" dirty="0"/>
          </a:p>
          <a:p>
            <a:pPr eaLnBrk="1" fontAlgn="auto" hangingPunct="1">
              <a:spcAft>
                <a:spcPts val="0"/>
              </a:spcAft>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eaLnBrk="1" fontAlgn="auto" hangingPunct="1">
              <a:spcAft>
                <a:spcPts val="0"/>
              </a:spcAft>
              <a:defRPr/>
            </a:pPr>
            <a:r>
              <a:rPr lang="en-GB" sz="2100" dirty="0"/>
              <a:t>He then visited the homes of all recorded cholera deaths in these districts, to get information about which company supplied water to the household. </a:t>
            </a:r>
          </a:p>
          <a:p>
            <a:pPr eaLnBrk="1" fontAlgn="auto" hangingPunct="1">
              <a:spcAft>
                <a:spcPts val="0"/>
              </a:spcAft>
              <a:buNone/>
              <a:defRPr/>
            </a:pPr>
            <a:endParaRPr lang="en-GB" sz="2100" dirty="0"/>
          </a:p>
          <a:p>
            <a:pPr eaLnBrk="1" fontAlgn="auto" hangingPunct="1">
              <a:spcAft>
                <a:spcPts val="0"/>
              </a:spcAft>
              <a:defRPr/>
            </a:pPr>
            <a:r>
              <a:rPr lang="en-GB" sz="2100" dirty="0"/>
              <a:t>He managed to record information from 330 out of the 334 households with questionnaires. He did this by going from house to house to make enquiries. </a:t>
            </a:r>
          </a:p>
          <a:p>
            <a:pPr eaLnBrk="1" fontAlgn="auto" hangingPunct="1">
              <a:spcAft>
                <a:spcPts val="0"/>
              </a:spcAft>
              <a:buNone/>
              <a:defRPr/>
            </a:pPr>
            <a:endParaRPr lang="en-GB" sz="2100" dirty="0"/>
          </a:p>
          <a:p>
            <a:pPr eaLnBrk="1" fontAlgn="auto" hangingPunct="1">
              <a:spcAft>
                <a:spcPts val="0"/>
              </a:spcAft>
              <a:defRPr/>
            </a:pPr>
            <a:r>
              <a:rPr lang="en-GB" sz="2100" dirty="0"/>
              <a:t>Today, this type of gathering information for epidemiological studies by direct inquiry among the people, for example, by walking from door to door and asking questions of every householder is often called </a:t>
            </a:r>
            <a:r>
              <a:rPr lang="en-GB" sz="2100" b="1" dirty="0"/>
              <a:t>shoe-leather epidemiology</a:t>
            </a:r>
            <a:r>
              <a:rPr lang="en-GB" sz="2100" dirty="0"/>
              <a:t> since it involves so much walking that your shoes may wear out!</a:t>
            </a:r>
            <a:endParaRPr lang="en-US" sz="2100" dirty="0"/>
          </a:p>
          <a:p>
            <a:endParaRPr lang="en-GB" dirty="0"/>
          </a:p>
        </p:txBody>
      </p:sp>
      <p:sp>
        <p:nvSpPr>
          <p:cNvPr id="4" name="Footer Placeholder 3"/>
          <p:cNvSpPr>
            <a:spLocks noGrp="1"/>
          </p:cNvSpPr>
          <p:nvPr>
            <p:ph type="ftr" sz="quarter" idx="11"/>
          </p:nvPr>
        </p:nvSpPr>
        <p:spPr/>
        <p:txBody>
          <a:bodyPr/>
          <a:lstStyle/>
          <a:p>
            <a:pPr>
              <a:defRPr/>
            </a:pPr>
            <a:r>
              <a:rPr lang="en-US"/>
              <a:t>http://msf.org.uk/schools-resources</a:t>
            </a:r>
          </a:p>
        </p:txBody>
      </p:sp>
      <p:sp>
        <p:nvSpPr>
          <p:cNvPr id="5" name="Title 1"/>
          <p:cNvSpPr>
            <a:spLocks noGrp="1"/>
          </p:cNvSpPr>
          <p:nvPr>
            <p:ph type="title"/>
          </p:nvPr>
        </p:nvSpPr>
        <p:spPr/>
        <p:txBody>
          <a:bodyPr>
            <a:normAutofit fontScale="90000"/>
          </a:bodyPr>
          <a:lstStyle/>
          <a:p>
            <a:pPr eaLnBrk="1" hangingPunct="1"/>
            <a:r>
              <a:rPr lang="en-GB" dirty="0">
                <a:latin typeface="Miller" charset="0"/>
              </a:rPr>
              <a:t>Shoe-leather</a:t>
            </a:r>
            <a:br>
              <a:rPr lang="en-GB" dirty="0">
                <a:latin typeface="Miller" charset="0"/>
              </a:rPr>
            </a:br>
            <a:r>
              <a:rPr lang="en-GB" dirty="0">
                <a:latin typeface="Miller" charset="0"/>
              </a:rPr>
              <a:t>epidemiology (2)</a:t>
            </a:r>
            <a:endParaRPr lang="en-US" dirty="0">
              <a:latin typeface="Miller"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900113" y="2636838"/>
          <a:ext cx="6875085" cy="2947334"/>
        </p:xfrm>
        <a:graphic>
          <a:graphicData uri="http://schemas.openxmlformats.org/drawingml/2006/table">
            <a:tbl>
              <a:tblPr/>
              <a:tblGrid>
                <a:gridCol w="3948517">
                  <a:extLst>
                    <a:ext uri="{9D8B030D-6E8A-4147-A177-3AD203B41FA5}">
                      <a16:colId xmlns:a16="http://schemas.microsoft.com/office/drawing/2014/main" val="20000"/>
                    </a:ext>
                  </a:extLst>
                </a:gridCol>
                <a:gridCol w="2926568">
                  <a:extLst>
                    <a:ext uri="{9D8B030D-6E8A-4147-A177-3AD203B41FA5}">
                      <a16:colId xmlns:a16="http://schemas.microsoft.com/office/drawing/2014/main" val="20001"/>
                    </a:ext>
                  </a:extLst>
                </a:gridCol>
              </a:tblGrid>
              <a:tr h="448814">
                <a:tc>
                  <a:txBody>
                    <a:bodyPr/>
                    <a:lstStyle/>
                    <a:p>
                      <a:r>
                        <a:rPr lang="en-US" sz="1300" dirty="0">
                          <a:solidFill>
                            <a:srgbClr val="000000"/>
                          </a:solidFill>
                          <a:latin typeface="Miller"/>
                          <a:ea typeface="Times New Roman"/>
                          <a:cs typeface="Arial"/>
                        </a:rPr>
                        <a:t>Source of Water</a:t>
                      </a:r>
                      <a:endParaRPr lang="en-US" sz="1000" dirty="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D9F1"/>
                    </a:solidFill>
                  </a:tcPr>
                </a:tc>
                <a:tc>
                  <a:txBody>
                    <a:bodyPr/>
                    <a:lstStyle/>
                    <a:p>
                      <a:pPr algn="ctr"/>
                      <a:r>
                        <a:rPr lang="en-US" sz="1300">
                          <a:solidFill>
                            <a:srgbClr val="000000"/>
                          </a:solidFill>
                          <a:latin typeface="Miller"/>
                          <a:ea typeface="Times New Roman"/>
                          <a:cs typeface="Arial"/>
                        </a:rPr>
                        <a:t>Number of deaths</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D9F1"/>
                    </a:solidFill>
                  </a:tcPr>
                </a:tc>
                <a:extLst>
                  <a:ext uri="{0D108BD9-81ED-4DB2-BD59-A6C34878D82A}">
                    <a16:rowId xmlns:a16="http://schemas.microsoft.com/office/drawing/2014/main" val="10000"/>
                  </a:ext>
                </a:extLst>
              </a:tr>
              <a:tr h="448814">
                <a:tc>
                  <a:txBody>
                    <a:bodyPr/>
                    <a:lstStyle/>
                    <a:p>
                      <a:r>
                        <a:rPr lang="en-US" sz="1300" dirty="0" err="1">
                          <a:solidFill>
                            <a:srgbClr val="000000"/>
                          </a:solidFill>
                          <a:latin typeface="Miller"/>
                          <a:ea typeface="Times New Roman"/>
                          <a:cs typeface="Arial"/>
                        </a:rPr>
                        <a:t>Southwark</a:t>
                      </a:r>
                      <a:r>
                        <a:rPr lang="en-US" sz="1300" dirty="0">
                          <a:solidFill>
                            <a:srgbClr val="000000"/>
                          </a:solidFill>
                          <a:latin typeface="Miller"/>
                          <a:ea typeface="Times New Roman"/>
                          <a:cs typeface="Arial"/>
                        </a:rPr>
                        <a:t> &amp; Vauxhall</a:t>
                      </a:r>
                      <a:endParaRPr lang="en-US" sz="1000" dirty="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a:solidFill>
                            <a:srgbClr val="000000"/>
                          </a:solidFill>
                          <a:latin typeface="Miller"/>
                          <a:ea typeface="Times New Roman"/>
                          <a:cs typeface="Arial"/>
                        </a:rPr>
                        <a:t>286</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54450">
                <a:tc>
                  <a:txBody>
                    <a:bodyPr/>
                    <a:lstStyle/>
                    <a:p>
                      <a:r>
                        <a:rPr lang="en-US" sz="1300">
                          <a:solidFill>
                            <a:srgbClr val="000000"/>
                          </a:solidFill>
                          <a:latin typeface="Miller"/>
                          <a:ea typeface="Times New Roman"/>
                          <a:cs typeface="Arial"/>
                        </a:rPr>
                        <a:t>Lambeth Company</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a:solidFill>
                            <a:srgbClr val="000000"/>
                          </a:solidFill>
                          <a:latin typeface="Miller"/>
                          <a:ea typeface="Times New Roman"/>
                          <a:cs typeface="Arial"/>
                        </a:rPr>
                        <a:t>14</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48814">
                <a:tc>
                  <a:txBody>
                    <a:bodyPr/>
                    <a:lstStyle/>
                    <a:p>
                      <a:r>
                        <a:rPr lang="en-US" sz="1300">
                          <a:solidFill>
                            <a:srgbClr val="000000"/>
                          </a:solidFill>
                          <a:latin typeface="Miller"/>
                          <a:ea typeface="Times New Roman"/>
                          <a:cs typeface="Arial"/>
                        </a:rPr>
                        <a:t>Direct from river</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a:solidFill>
                            <a:srgbClr val="000000"/>
                          </a:solidFill>
                          <a:latin typeface="Miller"/>
                          <a:ea typeface="Times New Roman"/>
                          <a:cs typeface="Arial"/>
                        </a:rPr>
                        <a:t>22</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48814">
                <a:tc>
                  <a:txBody>
                    <a:bodyPr/>
                    <a:lstStyle/>
                    <a:p>
                      <a:r>
                        <a:rPr lang="en-US" sz="1300">
                          <a:solidFill>
                            <a:srgbClr val="000000"/>
                          </a:solidFill>
                          <a:latin typeface="Miller"/>
                          <a:ea typeface="Times New Roman"/>
                          <a:cs typeface="Arial"/>
                        </a:rPr>
                        <a:t>Pumpwells</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a:solidFill>
                            <a:srgbClr val="000000"/>
                          </a:solidFill>
                          <a:latin typeface="Miller"/>
                          <a:ea typeface="Times New Roman"/>
                          <a:cs typeface="Arial"/>
                        </a:rPr>
                        <a:t>4</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48814">
                <a:tc>
                  <a:txBody>
                    <a:bodyPr/>
                    <a:lstStyle/>
                    <a:p>
                      <a:r>
                        <a:rPr lang="en-US" sz="1300">
                          <a:solidFill>
                            <a:srgbClr val="000000"/>
                          </a:solidFill>
                          <a:latin typeface="Miller"/>
                          <a:ea typeface="Times New Roman"/>
                          <a:cs typeface="Arial"/>
                        </a:rPr>
                        <a:t>Ditches</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a:solidFill>
                            <a:srgbClr val="000000"/>
                          </a:solidFill>
                          <a:latin typeface="Miller"/>
                          <a:ea typeface="Times New Roman"/>
                          <a:cs typeface="Arial"/>
                        </a:rPr>
                        <a:t>4</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48814">
                <a:tc>
                  <a:txBody>
                    <a:bodyPr/>
                    <a:lstStyle/>
                    <a:p>
                      <a:r>
                        <a:rPr lang="en-US" sz="1300">
                          <a:solidFill>
                            <a:srgbClr val="000000"/>
                          </a:solidFill>
                          <a:latin typeface="Miller"/>
                          <a:ea typeface="Times New Roman"/>
                          <a:cs typeface="Arial"/>
                        </a:rPr>
                        <a:t>Unknown</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dirty="0">
                          <a:solidFill>
                            <a:srgbClr val="000000"/>
                          </a:solidFill>
                          <a:latin typeface="Miller"/>
                          <a:ea typeface="Times New Roman"/>
                          <a:cs typeface="Arial"/>
                        </a:rPr>
                        <a:t>4</a:t>
                      </a:r>
                      <a:endParaRPr lang="en-US" sz="1000" dirty="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32796" name="Rectangle 1"/>
          <p:cNvSpPr>
            <a:spLocks noChangeArrowheads="1"/>
          </p:cNvSpPr>
          <p:nvPr/>
        </p:nvSpPr>
        <p:spPr bwMode="auto">
          <a:xfrm>
            <a:off x="827088" y="1628775"/>
            <a:ext cx="6913562" cy="892175"/>
          </a:xfrm>
          <a:prstGeom prst="rect">
            <a:avLst/>
          </a:prstGeom>
          <a:noFill/>
          <a:ln w="9525">
            <a:noFill/>
            <a:miter lim="800000"/>
            <a:headEnd/>
            <a:tailEnd/>
          </a:ln>
        </p:spPr>
        <p:txBody>
          <a:bodyPr anchor="ctr">
            <a:spAutoFit/>
          </a:bodyPr>
          <a:lstStyle/>
          <a:p>
            <a:r>
              <a:rPr lang="en-GB" sz="2600">
                <a:solidFill>
                  <a:srgbClr val="000000"/>
                </a:solidFill>
                <a:latin typeface="Miller" charset="0"/>
                <a:ea typeface="Calibri" pitchFamily="34" charset="0"/>
                <a:cs typeface="Arial" pitchFamily="34" charset="0"/>
              </a:rPr>
              <a:t>The table shows his results for the first 334 deaths.  </a:t>
            </a:r>
            <a:endParaRPr lang="en-GB" sz="2600">
              <a:ea typeface="Calibri" pitchFamily="34" charset="0"/>
              <a:cs typeface="Arial" pitchFamily="34" charset="0"/>
            </a:endParaRPr>
          </a:p>
        </p:txBody>
      </p:sp>
      <p:sp>
        <p:nvSpPr>
          <p:cNvPr id="5" name="Title 4"/>
          <p:cNvSpPr>
            <a:spLocks noGrp="1"/>
          </p:cNvSpPr>
          <p:nvPr>
            <p:ph type="title"/>
          </p:nvPr>
        </p:nvSpPr>
        <p:spPr>
          <a:xfrm>
            <a:off x="1692275" y="274638"/>
            <a:ext cx="5759450" cy="1143000"/>
          </a:xfrm>
        </p:spPr>
        <p:txBody>
          <a:bodyPr>
            <a:normAutofit fontScale="90000"/>
          </a:bodyPr>
          <a:lstStyle/>
          <a:p>
            <a:pPr eaLnBrk="1" hangingPunct="1">
              <a:defRPr/>
            </a:pPr>
            <a:r>
              <a:rPr lang="en-GB" dirty="0"/>
              <a:t>Source of water and </a:t>
            </a:r>
            <a:br>
              <a:rPr lang="en-GB" dirty="0"/>
            </a:br>
            <a:r>
              <a:rPr lang="en-GB" dirty="0"/>
              <a:t>number of deaths (1)</a:t>
            </a:r>
            <a:endParaRPr lang="en-US" dirty="0"/>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435975" cy="4708525"/>
          </a:xfrm>
        </p:spPr>
        <p:txBody>
          <a:bodyPr rtlCol="0">
            <a:normAutofit/>
          </a:bodyPr>
          <a:lstStyle/>
          <a:p>
            <a:pPr marL="0" indent="0" eaLnBrk="1" fontAlgn="auto" hangingPunct="1">
              <a:spcAft>
                <a:spcPts val="0"/>
              </a:spcAft>
              <a:buFont typeface="Arial" pitchFamily="34" charset="0"/>
              <a:buNone/>
              <a:defRPr/>
            </a:pPr>
            <a:r>
              <a:rPr lang="en-US" b="1" i="1" dirty="0">
                <a:solidFill>
                  <a:srgbClr val="0070C0"/>
                </a:solidFill>
              </a:rPr>
              <a:t>Action for students</a:t>
            </a:r>
            <a:r>
              <a:rPr lang="en-US" b="1" dirty="0">
                <a:solidFill>
                  <a:srgbClr val="0070C0"/>
                </a:solidFill>
              </a:rPr>
              <a:t>: </a:t>
            </a:r>
            <a:r>
              <a:rPr lang="en-US" dirty="0"/>
              <a:t>On the basis of these figures, which company is more likely to be transmitting "morbid matter" causing cholera? </a:t>
            </a:r>
          </a:p>
          <a:p>
            <a:pPr marL="0" indent="0" eaLnBrk="1" fontAlgn="auto" hangingPunct="1">
              <a:spcAft>
                <a:spcPts val="0"/>
              </a:spcAft>
              <a:buFont typeface="Arial" pitchFamily="34" charset="0"/>
              <a:buNone/>
              <a:defRPr/>
            </a:pPr>
            <a:endParaRPr lang="en-US" dirty="0"/>
          </a:p>
          <a:p>
            <a:pPr eaLnBrk="1" fontAlgn="auto" hangingPunct="1">
              <a:spcAft>
                <a:spcPts val="0"/>
              </a:spcAft>
              <a:buNone/>
              <a:defRPr/>
            </a:pPr>
            <a:endParaRPr lang="en-US" dirty="0"/>
          </a:p>
        </p:txBody>
      </p:sp>
      <p:sp>
        <p:nvSpPr>
          <p:cNvPr id="33795" name="Rectangle 1"/>
          <p:cNvSpPr>
            <a:spLocks noChangeArrowheads="1"/>
          </p:cNvSpPr>
          <p:nvPr/>
        </p:nvSpPr>
        <p:spPr bwMode="auto">
          <a:xfrm>
            <a:off x="6948488" y="74613"/>
            <a:ext cx="2195512" cy="307975"/>
          </a:xfrm>
          <a:prstGeom prst="rect">
            <a:avLst/>
          </a:prstGeom>
          <a:noFill/>
          <a:ln w="9525">
            <a:noFill/>
            <a:miter lim="800000"/>
            <a:headEnd/>
            <a:tailEnd/>
          </a:ln>
        </p:spPr>
        <p:txBody>
          <a:bodyPr anchor="ctr">
            <a:spAutoFit/>
          </a:bodyPr>
          <a:lstStyle/>
          <a:p>
            <a:r>
              <a:rPr lang="en-GB" sz="1400" b="1" i="1">
                <a:solidFill>
                  <a:srgbClr val="003E6C"/>
                </a:solidFill>
                <a:latin typeface="Miller" charset="0"/>
                <a:ea typeface="Calibri" pitchFamily="34" charset="0"/>
                <a:cs typeface="Times New Roman" pitchFamily="18" charset="0"/>
              </a:rPr>
              <a:t>Page 3 of LSHTM link</a:t>
            </a:r>
            <a:endParaRPr lang="en-GB">
              <a:ea typeface="Calibri" pitchFamily="34" charset="0"/>
              <a:cs typeface="Times New Roman" pitchFamily="18" charset="0"/>
            </a:endParaRPr>
          </a:p>
        </p:txBody>
      </p:sp>
      <p:sp>
        <p:nvSpPr>
          <p:cNvPr id="4" name="Title 4"/>
          <p:cNvSpPr>
            <a:spLocks noGrp="1"/>
          </p:cNvSpPr>
          <p:nvPr>
            <p:ph type="title"/>
          </p:nvPr>
        </p:nvSpPr>
        <p:spPr>
          <a:xfrm>
            <a:off x="1692275" y="274638"/>
            <a:ext cx="5759450" cy="1143000"/>
          </a:xfrm>
        </p:spPr>
        <p:txBody>
          <a:bodyPr>
            <a:normAutofit fontScale="90000"/>
          </a:bodyPr>
          <a:lstStyle/>
          <a:p>
            <a:pPr eaLnBrk="1" hangingPunct="1">
              <a:defRPr/>
            </a:pPr>
            <a:r>
              <a:rPr lang="en-GB" dirty="0"/>
              <a:t>Source of water and </a:t>
            </a:r>
            <a:br>
              <a:rPr lang="en-GB" dirty="0"/>
            </a:br>
            <a:r>
              <a:rPr lang="en-GB" dirty="0"/>
              <a:t>number of deaths (2)</a:t>
            </a:r>
            <a:endParaRPr lang="en-US" dirty="0"/>
          </a:p>
        </p:txBody>
      </p:sp>
      <p:sp>
        <p:nvSpPr>
          <p:cNvPr id="5" name="Footer Placeholder 4"/>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528" y="274638"/>
            <a:ext cx="8496944" cy="1143000"/>
          </a:xfrm>
        </p:spPr>
        <p:txBody>
          <a:bodyPr>
            <a:normAutofit fontScale="90000"/>
          </a:bodyPr>
          <a:lstStyle/>
          <a:p>
            <a:r>
              <a:rPr lang="en-GB" dirty="0"/>
              <a:t>Index of presentation:</a:t>
            </a:r>
            <a:br>
              <a:rPr lang="en-GB" dirty="0"/>
            </a:br>
            <a:r>
              <a:rPr lang="en-GB" dirty="0"/>
              <a:t>Introduction</a:t>
            </a:r>
            <a:endParaRPr lang="en-US" dirty="0"/>
          </a:p>
        </p:txBody>
      </p:sp>
      <p:sp>
        <p:nvSpPr>
          <p:cNvPr id="3" name="Content Placeholder 2"/>
          <p:cNvSpPr>
            <a:spLocks noGrp="1"/>
          </p:cNvSpPr>
          <p:nvPr>
            <p:ph idx="1"/>
          </p:nvPr>
        </p:nvSpPr>
        <p:spPr/>
        <p:txBody>
          <a:bodyPr/>
          <a:lstStyle/>
          <a:p>
            <a:pPr marL="530225" indent="-530225">
              <a:buNone/>
            </a:pPr>
            <a:r>
              <a:rPr lang="en-GB" sz="2400" b="1" dirty="0"/>
              <a:t>Introduction to mid-19</a:t>
            </a:r>
            <a:r>
              <a:rPr lang="en-GB" sz="2400" b="1" baseline="30000" dirty="0"/>
              <a:t>th</a:t>
            </a:r>
            <a:r>
              <a:rPr lang="en-GB" sz="2400" b="1" dirty="0"/>
              <a:t> C cholera:</a:t>
            </a:r>
          </a:p>
          <a:p>
            <a:pPr marL="514350" indent="-514350"/>
            <a:r>
              <a:rPr lang="en-GB" sz="2400" dirty="0">
                <a:hlinkClick r:id="rId2" action="ppaction://hlinksldjump"/>
              </a:rPr>
              <a:t>Cholera pandemics and epidemiology</a:t>
            </a:r>
            <a:endParaRPr lang="en-GB" sz="2400" dirty="0"/>
          </a:p>
          <a:p>
            <a:pPr marL="514350" indent="-514350"/>
            <a:r>
              <a:rPr lang="en-GB" sz="2400" dirty="0">
                <a:hlinkClick r:id="rId3" action="ppaction://hlinksldjump"/>
              </a:rPr>
              <a:t>Theories on cholera</a:t>
            </a:r>
            <a:r>
              <a:rPr lang="en-GB" sz="2400" dirty="0"/>
              <a:t>,</a:t>
            </a:r>
          </a:p>
          <a:p>
            <a:pPr marL="514350" indent="-514350"/>
            <a:r>
              <a:rPr lang="en-GB" sz="2400" dirty="0">
                <a:hlinkClick r:id="rId4" action="ppaction://hlinksldjump"/>
              </a:rPr>
              <a:t>Cholera in England and Wales</a:t>
            </a:r>
            <a:r>
              <a:rPr lang="en-GB" sz="2400" dirty="0"/>
              <a:t>,</a:t>
            </a:r>
          </a:p>
          <a:p>
            <a:pPr marL="514350" indent="-514350"/>
            <a:r>
              <a:rPr lang="en-GB" sz="2400" dirty="0">
                <a:hlinkClick r:id="rId3" action="ppaction://hlinksldjump"/>
              </a:rPr>
              <a:t>John Snow, his theory and hypotheses</a:t>
            </a:r>
            <a:r>
              <a:rPr lang="en-GB" sz="2400" dirty="0"/>
              <a:t>,</a:t>
            </a:r>
          </a:p>
          <a:p>
            <a:pPr marL="514350" indent="-514350"/>
            <a:r>
              <a:rPr lang="en-GB" sz="2400" dirty="0">
                <a:hlinkClick r:id="rId5" action="ppaction://hlinksldjump"/>
              </a:rPr>
              <a:t>Living conditions, sanitation and water companies in London.</a:t>
            </a:r>
            <a:endParaRPr lang="en-GB" sz="2400" dirty="0"/>
          </a:p>
          <a:p>
            <a:pPr marL="514350" indent="-514350"/>
            <a:endParaRPr lang="en-GB" sz="1700" dirty="0"/>
          </a:p>
          <a:p>
            <a:pPr marL="530225" indent="-530225">
              <a:buNone/>
            </a:pPr>
            <a:endParaRPr lang="en-GB" sz="1700" dirty="0"/>
          </a:p>
          <a:p>
            <a:pPr marL="514350" indent="-514350">
              <a:buNone/>
            </a:pPr>
            <a:endParaRPr lang="en-GB" sz="1800" dirty="0"/>
          </a:p>
          <a:p>
            <a:pPr marL="514350" indent="-514350">
              <a:buNone/>
            </a:pPr>
            <a:endParaRPr lang="en-GB" sz="1800" dirty="0"/>
          </a:p>
          <a:p>
            <a:pPr marL="530225" indent="-530225">
              <a:buNone/>
            </a:pPr>
            <a:r>
              <a:rPr lang="en-GB" sz="1800" dirty="0"/>
              <a:t>	</a:t>
            </a:r>
          </a:p>
        </p:txBody>
      </p:sp>
      <p:sp>
        <p:nvSpPr>
          <p:cNvPr id="4" name="Footer Placeholder 3"/>
          <p:cNvSpPr>
            <a:spLocks noGrp="1"/>
          </p:cNvSpPr>
          <p:nvPr>
            <p:ph type="ftr" sz="quarter" idx="11"/>
          </p:nvPr>
        </p:nvSpPr>
        <p:spPr/>
        <p:txBody>
          <a:bodyPr/>
          <a:lstStyle/>
          <a:p>
            <a:pPr>
              <a:defRPr/>
            </a:pPr>
            <a:r>
              <a:rPr lang="en-US" dirty="0"/>
              <a:t>http://msf.org.uk/schools-resources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nvGraphicFramePr>
        <p:xfrm>
          <a:off x="1403648" y="3861048"/>
          <a:ext cx="5472608" cy="1494245"/>
        </p:xfrm>
        <a:graphic>
          <a:graphicData uri="http://schemas.openxmlformats.org/drawingml/2006/table">
            <a:tbl>
              <a:tblPr/>
              <a:tblGrid>
                <a:gridCol w="1722362">
                  <a:extLst>
                    <a:ext uri="{9D8B030D-6E8A-4147-A177-3AD203B41FA5}">
                      <a16:colId xmlns:a16="http://schemas.microsoft.com/office/drawing/2014/main" val="20000"/>
                    </a:ext>
                  </a:extLst>
                </a:gridCol>
                <a:gridCol w="1875123">
                  <a:extLst>
                    <a:ext uri="{9D8B030D-6E8A-4147-A177-3AD203B41FA5}">
                      <a16:colId xmlns:a16="http://schemas.microsoft.com/office/drawing/2014/main" val="20001"/>
                    </a:ext>
                  </a:extLst>
                </a:gridCol>
                <a:gridCol w="1875123">
                  <a:extLst>
                    <a:ext uri="{9D8B030D-6E8A-4147-A177-3AD203B41FA5}">
                      <a16:colId xmlns:a16="http://schemas.microsoft.com/office/drawing/2014/main" val="20002"/>
                    </a:ext>
                  </a:extLst>
                </a:gridCol>
              </a:tblGrid>
              <a:tr h="492319">
                <a:tc>
                  <a:txBody>
                    <a:bodyPr/>
                    <a:lstStyle/>
                    <a:p>
                      <a:pPr algn="ctr"/>
                      <a:r>
                        <a:rPr lang="en-US" sz="1300" dirty="0">
                          <a:solidFill>
                            <a:srgbClr val="000000"/>
                          </a:solidFill>
                          <a:latin typeface="Miller"/>
                          <a:ea typeface="Times New Roman"/>
                          <a:cs typeface="Arial"/>
                        </a:rPr>
                        <a:t>Source of water</a:t>
                      </a:r>
                      <a:endParaRPr lang="en-US" sz="1000" dirty="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D9F1"/>
                    </a:solidFill>
                  </a:tcPr>
                </a:tc>
                <a:tc>
                  <a:txBody>
                    <a:bodyPr/>
                    <a:lstStyle/>
                    <a:p>
                      <a:pPr algn="ctr"/>
                      <a:r>
                        <a:rPr lang="en-US" sz="1300" dirty="0">
                          <a:solidFill>
                            <a:srgbClr val="000000"/>
                          </a:solidFill>
                          <a:latin typeface="Miller"/>
                          <a:ea typeface="Times New Roman"/>
                          <a:cs typeface="Arial"/>
                        </a:rPr>
                        <a:t>Total number of houses supplied</a:t>
                      </a:r>
                      <a:endParaRPr lang="en-US" sz="1000" dirty="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D9F1"/>
                    </a:solidFill>
                  </a:tcPr>
                </a:tc>
                <a:tc>
                  <a:txBody>
                    <a:bodyPr/>
                    <a:lstStyle/>
                    <a:p>
                      <a:pPr algn="ctr"/>
                      <a:r>
                        <a:rPr lang="en-US" sz="1300">
                          <a:solidFill>
                            <a:srgbClr val="000000"/>
                          </a:solidFill>
                          <a:latin typeface="Miller"/>
                          <a:ea typeface="Times New Roman"/>
                          <a:cs typeface="Arial"/>
                        </a:rPr>
                        <a:t>Number of cholera deaths</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D9F1"/>
                    </a:solidFill>
                  </a:tcPr>
                </a:tc>
                <a:extLst>
                  <a:ext uri="{0D108BD9-81ED-4DB2-BD59-A6C34878D82A}">
                    <a16:rowId xmlns:a16="http://schemas.microsoft.com/office/drawing/2014/main" val="10000"/>
                  </a:ext>
                </a:extLst>
              </a:tr>
              <a:tr h="302843">
                <a:tc>
                  <a:txBody>
                    <a:bodyPr/>
                    <a:lstStyle/>
                    <a:p>
                      <a:pPr algn="ctr"/>
                      <a:r>
                        <a:rPr lang="en-US" sz="1300" dirty="0" err="1">
                          <a:solidFill>
                            <a:srgbClr val="000000"/>
                          </a:solidFill>
                          <a:latin typeface="Miller"/>
                          <a:ea typeface="Times New Roman"/>
                          <a:cs typeface="Arial"/>
                        </a:rPr>
                        <a:t>Southwark</a:t>
                      </a:r>
                      <a:r>
                        <a:rPr lang="en-US" sz="1300" dirty="0">
                          <a:solidFill>
                            <a:srgbClr val="000000"/>
                          </a:solidFill>
                          <a:latin typeface="Miller"/>
                          <a:ea typeface="Times New Roman"/>
                          <a:cs typeface="Arial"/>
                        </a:rPr>
                        <a:t> &amp; Vauxhall</a:t>
                      </a:r>
                      <a:endParaRPr lang="en-US" sz="1000" dirty="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a:solidFill>
                            <a:srgbClr val="000000"/>
                          </a:solidFill>
                          <a:latin typeface="Miller"/>
                          <a:ea typeface="Times New Roman"/>
                          <a:cs typeface="Arial"/>
                        </a:rPr>
                        <a:t>40,046</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a:solidFill>
                            <a:srgbClr val="000000"/>
                          </a:solidFill>
                          <a:latin typeface="Miller"/>
                          <a:ea typeface="Times New Roman"/>
                          <a:cs typeface="Arial"/>
                        </a:rPr>
                        <a:t>1263</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02843">
                <a:tc>
                  <a:txBody>
                    <a:bodyPr/>
                    <a:lstStyle/>
                    <a:p>
                      <a:pPr algn="ctr"/>
                      <a:r>
                        <a:rPr lang="en-US" sz="1300">
                          <a:solidFill>
                            <a:srgbClr val="000000"/>
                          </a:solidFill>
                          <a:latin typeface="Miller"/>
                          <a:ea typeface="Times New Roman"/>
                          <a:cs typeface="Arial"/>
                        </a:rPr>
                        <a:t>Lambeth</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dirty="0">
                          <a:solidFill>
                            <a:srgbClr val="000000"/>
                          </a:solidFill>
                          <a:latin typeface="Miller"/>
                          <a:ea typeface="Times New Roman"/>
                          <a:cs typeface="Arial"/>
                        </a:rPr>
                        <a:t>26,107</a:t>
                      </a:r>
                      <a:endParaRPr lang="en-US" sz="1000" dirty="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a:solidFill>
                            <a:srgbClr val="000000"/>
                          </a:solidFill>
                          <a:latin typeface="Miller"/>
                          <a:ea typeface="Times New Roman"/>
                          <a:cs typeface="Arial"/>
                        </a:rPr>
                        <a:t>98</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02843">
                <a:tc>
                  <a:txBody>
                    <a:bodyPr/>
                    <a:lstStyle/>
                    <a:p>
                      <a:pPr algn="ctr"/>
                      <a:r>
                        <a:rPr lang="en-US" sz="1300" dirty="0">
                          <a:solidFill>
                            <a:srgbClr val="000000"/>
                          </a:solidFill>
                          <a:latin typeface="Miller"/>
                          <a:ea typeface="Times New Roman"/>
                          <a:cs typeface="Arial"/>
                        </a:rPr>
                        <a:t>Other</a:t>
                      </a:r>
                      <a:endParaRPr lang="en-US" sz="1000" dirty="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a:solidFill>
                            <a:srgbClr val="000000"/>
                          </a:solidFill>
                          <a:latin typeface="Miller"/>
                          <a:ea typeface="Times New Roman"/>
                          <a:cs typeface="Arial"/>
                        </a:rPr>
                        <a:t>256,423</a:t>
                      </a:r>
                      <a:endParaRPr lang="en-US" sz="100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n-US" sz="1300" dirty="0">
                          <a:solidFill>
                            <a:srgbClr val="000000"/>
                          </a:solidFill>
                          <a:latin typeface="Miller"/>
                          <a:ea typeface="Times New Roman"/>
                          <a:cs typeface="Arial"/>
                        </a:rPr>
                        <a:t>1422</a:t>
                      </a:r>
                      <a:endParaRPr lang="en-US" sz="1000" dirty="0">
                        <a:latin typeface="Calibri"/>
                        <a:ea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7" name="Title 6"/>
          <p:cNvSpPr>
            <a:spLocks noGrp="1"/>
          </p:cNvSpPr>
          <p:nvPr>
            <p:ph type="title"/>
          </p:nvPr>
        </p:nvSpPr>
        <p:spPr>
          <a:xfrm>
            <a:off x="1979613" y="476250"/>
            <a:ext cx="5761037" cy="1143000"/>
          </a:xfrm>
        </p:spPr>
        <p:txBody>
          <a:bodyPr>
            <a:normAutofit fontScale="90000"/>
          </a:bodyPr>
          <a:lstStyle/>
          <a:p>
            <a:pPr algn="l" eaLnBrk="1" hangingPunct="1">
              <a:defRPr/>
            </a:pPr>
            <a:r>
              <a:rPr lang="en-GB" dirty="0"/>
              <a:t>Table with estimated denominator</a:t>
            </a:r>
            <a:endParaRPr lang="en-US" dirty="0"/>
          </a:p>
        </p:txBody>
      </p:sp>
      <p:sp>
        <p:nvSpPr>
          <p:cNvPr id="8" name="Content Placeholder 7"/>
          <p:cNvSpPr>
            <a:spLocks noGrp="1"/>
          </p:cNvSpPr>
          <p:nvPr>
            <p:ph idx="1"/>
          </p:nvPr>
        </p:nvSpPr>
        <p:spPr>
          <a:xfrm>
            <a:off x="467544" y="1772816"/>
            <a:ext cx="8496622" cy="1340768"/>
          </a:xfrm>
        </p:spPr>
        <p:txBody>
          <a:bodyPr/>
          <a:lstStyle/>
          <a:p>
            <a:pPr marL="0" indent="0" eaLnBrk="1" hangingPunct="1">
              <a:buFont typeface="Arial" pitchFamily="34" charset="0"/>
              <a:buNone/>
              <a:defRPr/>
            </a:pPr>
            <a:r>
              <a:rPr lang="en-US" sz="1800" dirty="0"/>
              <a:t>In a cohort approach, you can start with the denominators of known sizes and then determine the numerators.  In order to estimate the denominator, </a:t>
            </a:r>
            <a:r>
              <a:rPr lang="en-US" sz="1800" b="1" dirty="0"/>
              <a:t>Snow obtained information on the number of houses in London whose water was supplied by each of the two water companies</a:t>
            </a:r>
            <a:r>
              <a:rPr lang="en-US" sz="1800" dirty="0"/>
              <a:t>.  Snow noted the source of water in the houses of all those who died of cholera </a:t>
            </a:r>
            <a:r>
              <a:rPr lang="en-US" sz="1800" b="1" dirty="0"/>
              <a:t>from 8th July to 26th August 1854 </a:t>
            </a:r>
            <a:r>
              <a:rPr lang="en-US" sz="1800" dirty="0"/>
              <a:t>(before the spike at the end of August!).</a:t>
            </a:r>
          </a:p>
        </p:txBody>
      </p:sp>
      <p:sp>
        <p:nvSpPr>
          <p:cNvPr id="34842" name="Rectangle 1"/>
          <p:cNvSpPr>
            <a:spLocks noChangeArrowheads="1"/>
          </p:cNvSpPr>
          <p:nvPr/>
        </p:nvSpPr>
        <p:spPr bwMode="auto">
          <a:xfrm>
            <a:off x="6948488" y="74613"/>
            <a:ext cx="2195512" cy="307975"/>
          </a:xfrm>
          <a:prstGeom prst="rect">
            <a:avLst/>
          </a:prstGeom>
          <a:noFill/>
          <a:ln w="9525">
            <a:noFill/>
            <a:miter lim="800000"/>
            <a:headEnd/>
            <a:tailEnd/>
          </a:ln>
        </p:spPr>
        <p:txBody>
          <a:bodyPr anchor="ctr">
            <a:spAutoFit/>
          </a:bodyPr>
          <a:lstStyle/>
          <a:p>
            <a:r>
              <a:rPr lang="en-GB" sz="1400" b="1" i="1">
                <a:solidFill>
                  <a:srgbClr val="003E6C"/>
                </a:solidFill>
                <a:latin typeface="Miller" charset="0"/>
                <a:ea typeface="Calibri" pitchFamily="34" charset="0"/>
                <a:cs typeface="Times New Roman" pitchFamily="18" charset="0"/>
              </a:rPr>
              <a:t>Page 4 of LSHTM link</a:t>
            </a:r>
            <a:endParaRPr lang="en-GB">
              <a:ea typeface="Calibri" pitchFamily="34" charset="0"/>
              <a:cs typeface="Times New Roman" pitchFamily="18" charset="0"/>
            </a:endParaRPr>
          </a:p>
        </p:txBody>
      </p:sp>
      <p:sp>
        <p:nvSpPr>
          <p:cNvPr id="9" name="Rectangle 8"/>
          <p:cNvSpPr/>
          <p:nvPr/>
        </p:nvSpPr>
        <p:spPr>
          <a:xfrm>
            <a:off x="683568" y="5589240"/>
            <a:ext cx="7848872" cy="646331"/>
          </a:xfrm>
          <a:prstGeom prst="rect">
            <a:avLst/>
          </a:prstGeom>
        </p:spPr>
        <p:txBody>
          <a:bodyPr wrap="square">
            <a:spAutoFit/>
          </a:bodyPr>
          <a:lstStyle/>
          <a:p>
            <a:pPr eaLnBrk="1" hangingPunct="1">
              <a:buFont typeface="Arial" pitchFamily="34" charset="0"/>
              <a:buNone/>
              <a:defRPr/>
            </a:pPr>
            <a:r>
              <a:rPr lang="en-US" dirty="0">
                <a:latin typeface="Miller"/>
              </a:rPr>
              <a:t>The denominator was the number of houses and the numerator the number of deaths in houses supplied by different companies.</a:t>
            </a:r>
          </a:p>
        </p:txBody>
      </p:sp>
      <p:sp>
        <p:nvSpPr>
          <p:cNvPr id="10" name="Footer Placeholder 9"/>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p:cNvSpPr>
            <a:spLocks noGrp="1"/>
          </p:cNvSpPr>
          <p:nvPr>
            <p:ph type="title"/>
          </p:nvPr>
        </p:nvSpPr>
        <p:spPr>
          <a:xfrm>
            <a:off x="1692275" y="274638"/>
            <a:ext cx="5759450" cy="1143000"/>
          </a:xfrm>
        </p:spPr>
        <p:txBody>
          <a:bodyPr/>
          <a:lstStyle/>
          <a:p>
            <a:pPr eaLnBrk="1" hangingPunct="1"/>
            <a:r>
              <a:rPr lang="en-GB">
                <a:latin typeface="Miller" charset="0"/>
              </a:rPr>
              <a:t>Ideal denominator</a:t>
            </a:r>
            <a:endParaRPr lang="en-US">
              <a:latin typeface="Miller" charset="0"/>
            </a:endParaRPr>
          </a:p>
        </p:txBody>
      </p:sp>
      <p:sp>
        <p:nvSpPr>
          <p:cNvPr id="3" name="Content Placeholder 2"/>
          <p:cNvSpPr>
            <a:spLocks noGrp="1"/>
          </p:cNvSpPr>
          <p:nvPr>
            <p:ph idx="1"/>
          </p:nvPr>
        </p:nvSpPr>
        <p:spPr>
          <a:xfrm>
            <a:off x="457200" y="1600200"/>
            <a:ext cx="8229600" cy="4637112"/>
          </a:xfrm>
        </p:spPr>
        <p:txBody>
          <a:bodyPr/>
          <a:lstStyle/>
          <a:p>
            <a:pPr marL="0" indent="0" eaLnBrk="1" hangingPunct="1">
              <a:buFont typeface="Arial" pitchFamily="34" charset="0"/>
              <a:buNone/>
              <a:defRPr/>
            </a:pPr>
            <a:r>
              <a:rPr lang="en-US" sz="2800" b="1" i="1" dirty="0">
                <a:solidFill>
                  <a:srgbClr val="0070C0"/>
                </a:solidFill>
              </a:rPr>
              <a:t>Action for students:</a:t>
            </a:r>
            <a:r>
              <a:rPr lang="en-US" sz="2800" dirty="0">
                <a:solidFill>
                  <a:srgbClr val="0070C0"/>
                </a:solidFill>
              </a:rPr>
              <a:t> </a:t>
            </a:r>
          </a:p>
          <a:p>
            <a:pPr marL="357188" indent="-357188" eaLnBrk="1" hangingPunct="1">
              <a:buNone/>
              <a:defRPr/>
            </a:pPr>
            <a:r>
              <a:rPr lang="en-US" sz="2800" dirty="0"/>
              <a:t>Are there are problems with using a general </a:t>
            </a:r>
          </a:p>
          <a:p>
            <a:pPr marL="357188" indent="-357188" eaLnBrk="1" hangingPunct="1">
              <a:buNone/>
              <a:defRPr/>
            </a:pPr>
            <a:r>
              <a:rPr lang="en-US" sz="2800" dirty="0"/>
              <a:t>total of houses supplied by each company as </a:t>
            </a:r>
          </a:p>
          <a:p>
            <a:pPr marL="357188" indent="-357188" eaLnBrk="1" hangingPunct="1">
              <a:buNone/>
              <a:defRPr/>
            </a:pPr>
            <a:r>
              <a:rPr lang="en-US" sz="2800" dirty="0"/>
              <a:t>a denominator?</a:t>
            </a:r>
          </a:p>
        </p:txBody>
      </p:sp>
      <p:sp>
        <p:nvSpPr>
          <p:cNvPr id="36868" name="Rectangle 1"/>
          <p:cNvSpPr>
            <a:spLocks noChangeArrowheads="1"/>
          </p:cNvSpPr>
          <p:nvPr/>
        </p:nvSpPr>
        <p:spPr bwMode="auto">
          <a:xfrm>
            <a:off x="6948488" y="74613"/>
            <a:ext cx="2195512" cy="307975"/>
          </a:xfrm>
          <a:prstGeom prst="rect">
            <a:avLst/>
          </a:prstGeom>
          <a:noFill/>
          <a:ln w="9525">
            <a:noFill/>
            <a:miter lim="800000"/>
            <a:headEnd/>
            <a:tailEnd/>
          </a:ln>
        </p:spPr>
        <p:txBody>
          <a:bodyPr anchor="ctr">
            <a:spAutoFit/>
          </a:bodyPr>
          <a:lstStyle/>
          <a:p>
            <a:r>
              <a:rPr lang="en-GB" sz="1400" b="1" i="1">
                <a:solidFill>
                  <a:srgbClr val="003E6C"/>
                </a:solidFill>
                <a:latin typeface="Miller" charset="0"/>
                <a:ea typeface="Calibri" pitchFamily="34" charset="0"/>
                <a:cs typeface="Times New Roman" pitchFamily="18" charset="0"/>
              </a:rPr>
              <a:t>Page 5 of LSHTM link</a:t>
            </a:r>
            <a:endParaRPr lang="en-GB">
              <a:ea typeface="Calibri" pitchFamily="34"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a:xfrm>
            <a:off x="1692275" y="274638"/>
            <a:ext cx="5759450" cy="1143000"/>
          </a:xfrm>
        </p:spPr>
        <p:txBody>
          <a:bodyPr/>
          <a:lstStyle/>
          <a:p>
            <a:pPr eaLnBrk="1" hangingPunct="1"/>
            <a:r>
              <a:rPr lang="en-GB">
                <a:latin typeface="Miller" charset="0"/>
              </a:rPr>
              <a:t>Risk</a:t>
            </a:r>
            <a:endParaRPr lang="en-US">
              <a:latin typeface="Miller" charset="0"/>
            </a:endParaRPr>
          </a:p>
        </p:txBody>
      </p:sp>
      <p:sp>
        <p:nvSpPr>
          <p:cNvPr id="37891" name="Content Placeholder 2"/>
          <p:cNvSpPr>
            <a:spLocks noGrp="1"/>
          </p:cNvSpPr>
          <p:nvPr>
            <p:ph idx="1"/>
          </p:nvPr>
        </p:nvSpPr>
        <p:spPr/>
        <p:txBody>
          <a:bodyPr/>
          <a:lstStyle/>
          <a:p>
            <a:pPr eaLnBrk="1" hangingPunct="1">
              <a:buFont typeface="Arial" pitchFamily="34" charset="0"/>
              <a:buNone/>
            </a:pPr>
            <a:r>
              <a:rPr lang="en-GB" sz="2600" b="1" i="1" dirty="0">
                <a:solidFill>
                  <a:srgbClr val="0070C0"/>
                </a:solidFill>
                <a:latin typeface="Miller" charset="0"/>
              </a:rPr>
              <a:t>Action for students</a:t>
            </a:r>
            <a:r>
              <a:rPr lang="en-GB" sz="2600" b="1" dirty="0">
                <a:solidFill>
                  <a:srgbClr val="0070C0"/>
                </a:solidFill>
                <a:latin typeface="Miller" charset="0"/>
              </a:rPr>
              <a:t>: </a:t>
            </a:r>
          </a:p>
          <a:p>
            <a:pPr eaLnBrk="1" hangingPunct="1">
              <a:buFont typeface="Calibri" pitchFamily="34" charset="0"/>
              <a:buAutoNum type="arabicPeriod"/>
            </a:pPr>
            <a:r>
              <a:rPr lang="en-GB" sz="2600" dirty="0">
                <a:latin typeface="Miller" charset="0"/>
              </a:rPr>
              <a:t>What is the risk by source of water? </a:t>
            </a:r>
            <a:endParaRPr lang="en-US" sz="2600" dirty="0">
              <a:latin typeface="Miller" charset="0"/>
            </a:endParaRPr>
          </a:p>
          <a:p>
            <a:pPr eaLnBrk="1" hangingPunct="1">
              <a:buAutoNum type="arabicPeriod" startAt="2"/>
              <a:defRPr/>
            </a:pPr>
            <a:r>
              <a:rPr lang="en-US" sz="2600" dirty="0"/>
              <a:t>Why did Snow calculate the number of deaths per 1,000 persons?</a:t>
            </a:r>
          </a:p>
          <a:p>
            <a:pPr eaLnBrk="1" hangingPunct="1">
              <a:buNone/>
            </a:pPr>
            <a:r>
              <a:rPr lang="en-GB" sz="2600" dirty="0">
                <a:latin typeface="Miller" charset="0"/>
              </a:rPr>
              <a:t>3.	How much more dangerous was it to drink Southwark and Vauxhall water than Lambeth water (to the nearest whole number)?</a:t>
            </a:r>
            <a:endParaRPr lang="en-US" sz="2600" dirty="0">
              <a:latin typeface="Miller" charset="0"/>
            </a:endParaRPr>
          </a:p>
          <a:p>
            <a:pPr eaLnBrk="1" hangingPunct="1">
              <a:buFont typeface="Arial" pitchFamily="34" charset="0"/>
              <a:buNone/>
            </a:pPr>
            <a:endParaRPr lang="en-US" dirty="0">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Hypothesis and data</a:t>
            </a:r>
            <a:endParaRPr lang="en-US" dirty="0"/>
          </a:p>
        </p:txBody>
      </p:sp>
      <p:sp>
        <p:nvSpPr>
          <p:cNvPr id="3" name="Content Placeholder 2"/>
          <p:cNvSpPr>
            <a:spLocks noGrp="1"/>
          </p:cNvSpPr>
          <p:nvPr>
            <p:ph idx="1"/>
          </p:nvPr>
        </p:nvSpPr>
        <p:spPr/>
        <p:txBody>
          <a:bodyPr/>
          <a:lstStyle/>
          <a:p>
            <a:pPr marL="0" indent="0" eaLnBrk="1" hangingPunct="1">
              <a:buFont typeface="Arial" pitchFamily="34" charset="0"/>
              <a:buNone/>
              <a:defRPr/>
            </a:pPr>
            <a:r>
              <a:rPr lang="en-GB" sz="2600" b="1" i="1" dirty="0">
                <a:solidFill>
                  <a:srgbClr val="0070C0"/>
                </a:solidFill>
              </a:rPr>
              <a:t>Action for students: </a:t>
            </a:r>
            <a:r>
              <a:rPr lang="en-GB" sz="2600" dirty="0"/>
              <a:t>Is Snow’s hypothesis of indirect cholera transmission carried by water necessarily supported by the data?  Is this data more convincing than the data in the first table?</a:t>
            </a:r>
            <a:endParaRPr lang="en-US" sz="2600" dirty="0"/>
          </a:p>
          <a:p>
            <a:pPr eaLnBrk="1" hangingPunct="1">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a:xfrm>
            <a:off x="1692275" y="274638"/>
            <a:ext cx="5759450" cy="1143000"/>
          </a:xfrm>
        </p:spPr>
        <p:txBody>
          <a:bodyPr/>
          <a:lstStyle/>
          <a:p>
            <a:pPr eaLnBrk="1" hangingPunct="1"/>
            <a:r>
              <a:rPr lang="en-GB">
                <a:latin typeface="Miller" charset="0"/>
              </a:rPr>
              <a:t>Rate</a:t>
            </a:r>
            <a:endParaRPr lang="en-US">
              <a:latin typeface="Miller" charset="0"/>
            </a:endParaRPr>
          </a:p>
        </p:txBody>
      </p:sp>
      <p:sp>
        <p:nvSpPr>
          <p:cNvPr id="3" name="Content Placeholder 2"/>
          <p:cNvSpPr>
            <a:spLocks noGrp="1"/>
          </p:cNvSpPr>
          <p:nvPr>
            <p:ph idx="1"/>
          </p:nvPr>
        </p:nvSpPr>
        <p:spPr/>
        <p:txBody>
          <a:bodyPr/>
          <a:lstStyle/>
          <a:p>
            <a:pPr marL="0" indent="0" eaLnBrk="1" hangingPunct="1">
              <a:buFont typeface="Arial" pitchFamily="34" charset="0"/>
              <a:buNone/>
              <a:defRPr/>
            </a:pPr>
            <a:r>
              <a:rPr lang="en-GB" b="1" i="1" dirty="0">
                <a:solidFill>
                  <a:srgbClr val="0070C0"/>
                </a:solidFill>
              </a:rPr>
              <a:t>Action for students</a:t>
            </a:r>
            <a:r>
              <a:rPr lang="en-GB" dirty="0">
                <a:solidFill>
                  <a:srgbClr val="0070C0"/>
                </a:solidFill>
              </a:rPr>
              <a:t>: </a:t>
            </a:r>
            <a:r>
              <a:rPr lang="en-GB" dirty="0"/>
              <a:t>What kind of rate is it, and why are rates useful?</a:t>
            </a:r>
            <a:endParaRPr lang="en-US" dirty="0"/>
          </a:p>
          <a:p>
            <a:pPr eaLnBrk="1" hangingPunct="1">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a:xfrm>
            <a:off x="1692275" y="274638"/>
            <a:ext cx="5759450" cy="1143000"/>
          </a:xfrm>
        </p:spPr>
        <p:txBody>
          <a:bodyPr/>
          <a:lstStyle/>
          <a:p>
            <a:pPr eaLnBrk="1" hangingPunct="1"/>
            <a:r>
              <a:rPr lang="en-GB">
                <a:latin typeface="Miller" charset="0"/>
              </a:rPr>
              <a:t>Descriptive epidemiology</a:t>
            </a:r>
            <a:endParaRPr lang="en-US">
              <a:latin typeface="Miller" charset="0"/>
            </a:endParaRPr>
          </a:p>
        </p:txBody>
      </p:sp>
      <p:sp>
        <p:nvSpPr>
          <p:cNvPr id="41987" name="Content Placeholder 2"/>
          <p:cNvSpPr>
            <a:spLocks noGrp="1"/>
          </p:cNvSpPr>
          <p:nvPr>
            <p:ph idx="1"/>
          </p:nvPr>
        </p:nvSpPr>
        <p:spPr/>
        <p:txBody>
          <a:bodyPr/>
          <a:lstStyle/>
          <a:p>
            <a:pPr eaLnBrk="1" hangingPunct="1"/>
            <a:r>
              <a:rPr lang="en-GB" sz="2100" dirty="0">
                <a:latin typeface="Miller" charset="0"/>
              </a:rPr>
              <a:t>Snow started with descriptive epidemiology, which is a way of organising and summarising health-related data according to person, place and time (</a:t>
            </a:r>
            <a:r>
              <a:rPr lang="en-GB" sz="2100" b="1" dirty="0">
                <a:latin typeface="Miller" charset="0"/>
              </a:rPr>
              <a:t>who? where?  when?</a:t>
            </a:r>
            <a:r>
              <a:rPr lang="en-GB" sz="2100" dirty="0">
                <a:latin typeface="Miller" charset="0"/>
              </a:rPr>
              <a:t>) with his questionnaire and shoe-leather epidemiology.</a:t>
            </a:r>
          </a:p>
          <a:p>
            <a:pPr eaLnBrk="1" hangingPunct="1"/>
            <a:r>
              <a:rPr lang="en-GB" sz="2100" dirty="0">
                <a:latin typeface="Miller" charset="0"/>
              </a:rPr>
              <a:t>He </a:t>
            </a:r>
            <a:r>
              <a:rPr lang="en-GB" sz="2100" b="1" dirty="0">
                <a:latin typeface="Miller" charset="0"/>
              </a:rPr>
              <a:t>looked for evidence of cholera’s cause and risk factors</a:t>
            </a:r>
            <a:r>
              <a:rPr lang="en-GB" sz="2100" dirty="0">
                <a:latin typeface="Miller" charset="0"/>
              </a:rPr>
              <a:t>, so that he could formulate testable hypotheses.</a:t>
            </a:r>
            <a:endParaRPr lang="en-US" sz="2100" dirty="0">
              <a:latin typeface="Miller" charset="0"/>
            </a:endParaRPr>
          </a:p>
          <a:p>
            <a:pPr eaLnBrk="1" hangingPunct="1"/>
            <a:r>
              <a:rPr lang="en-GB" sz="2100" dirty="0">
                <a:latin typeface="Miller" charset="0"/>
              </a:rPr>
              <a:t>He obtained information on the number of cholera deaths (the numerator) and the number of households supplied by water (the denominator).  Snow used death certificates for the number of deaths, company reports for the source of water as well as individual enquiry.  This allowed him to describe the number of cases of cholera in different areas relative to the size of the population at risk. </a:t>
            </a:r>
            <a:endParaRPr lang="en-US" sz="2100" dirty="0">
              <a:latin typeface="Miller" charset="0"/>
            </a:endParaRPr>
          </a:p>
          <a:p>
            <a:pPr eaLnBrk="1" hangingPunct="1">
              <a:buFont typeface="Arial" pitchFamily="34" charset="0"/>
              <a:buNone/>
            </a:pPr>
            <a:endParaRPr lang="en-US" dirty="0">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
        <p:nvSpPr>
          <p:cNvPr id="5" name="Rectangle 1"/>
          <p:cNvSpPr>
            <a:spLocks noChangeArrowheads="1"/>
          </p:cNvSpPr>
          <p:nvPr/>
        </p:nvSpPr>
        <p:spPr bwMode="auto">
          <a:xfrm>
            <a:off x="6948488" y="-33338"/>
            <a:ext cx="2195512" cy="523876"/>
          </a:xfrm>
          <a:prstGeom prst="rect">
            <a:avLst/>
          </a:prstGeom>
          <a:noFill/>
          <a:ln w="9525">
            <a:noFill/>
            <a:miter lim="800000"/>
            <a:headEnd/>
            <a:tailEnd/>
          </a:ln>
        </p:spPr>
        <p:txBody>
          <a:bodyPr anchor="ctr">
            <a:spAutoFit/>
          </a:bodyPr>
          <a:lstStyle/>
          <a:p>
            <a:r>
              <a:rPr lang="en-GB" sz="1400" b="1" i="1" dirty="0">
                <a:solidFill>
                  <a:srgbClr val="003E6C"/>
                </a:solidFill>
                <a:latin typeface="Miller" charset="0"/>
                <a:ea typeface="Calibri" pitchFamily="34" charset="0"/>
                <a:cs typeface="Times New Roman" pitchFamily="18" charset="0"/>
              </a:rPr>
              <a:t>Page 6 and 8 of LSHTM link</a:t>
            </a:r>
            <a:endParaRPr lang="en-GB" dirty="0">
              <a:ea typeface="Calibri" pitchFamily="34" charset="0"/>
              <a:cs typeface="Times New Roman" pitchFamily="18"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a:xfrm>
            <a:off x="1692275" y="274638"/>
            <a:ext cx="5759450" cy="1143000"/>
          </a:xfrm>
        </p:spPr>
        <p:txBody>
          <a:bodyPr/>
          <a:lstStyle/>
          <a:p>
            <a:pPr eaLnBrk="1" hangingPunct="1"/>
            <a:r>
              <a:rPr lang="en-GB">
                <a:latin typeface="Miller" charset="0"/>
              </a:rPr>
              <a:t>Analytical epidemiology</a:t>
            </a:r>
            <a:endParaRPr lang="en-US">
              <a:latin typeface="Miller" charset="0"/>
            </a:endParaRPr>
          </a:p>
        </p:txBody>
      </p:sp>
      <p:sp>
        <p:nvSpPr>
          <p:cNvPr id="43011" name="Content Placeholder 2"/>
          <p:cNvSpPr>
            <a:spLocks noGrp="1"/>
          </p:cNvSpPr>
          <p:nvPr>
            <p:ph idx="1"/>
          </p:nvPr>
        </p:nvSpPr>
        <p:spPr/>
        <p:txBody>
          <a:bodyPr/>
          <a:lstStyle/>
          <a:p>
            <a:pPr eaLnBrk="1" hangingPunct="1"/>
            <a:r>
              <a:rPr lang="en-GB" sz="2000" dirty="0">
                <a:latin typeface="Miller" charset="0"/>
              </a:rPr>
              <a:t>Snow then went on to </a:t>
            </a:r>
            <a:r>
              <a:rPr lang="en-GB" sz="2000" b="1" dirty="0">
                <a:latin typeface="Miller" charset="0"/>
              </a:rPr>
              <a:t>analytical epidemiology </a:t>
            </a:r>
            <a:r>
              <a:rPr lang="en-GB" sz="2000" dirty="0">
                <a:latin typeface="Miller" charset="0"/>
              </a:rPr>
              <a:t>which seeks to quantify the relationship between exposure and outcome (</a:t>
            </a:r>
            <a:r>
              <a:rPr lang="en-GB" sz="2000" b="1" dirty="0">
                <a:latin typeface="Miller" charset="0"/>
              </a:rPr>
              <a:t>why? how?</a:t>
            </a:r>
            <a:r>
              <a:rPr lang="en-GB" sz="2000" dirty="0">
                <a:latin typeface="Miller" charset="0"/>
              </a:rPr>
              <a:t>).  </a:t>
            </a:r>
          </a:p>
          <a:p>
            <a:pPr eaLnBrk="1" hangingPunct="1"/>
            <a:r>
              <a:rPr lang="en-GB" sz="2000" dirty="0">
                <a:latin typeface="Miller" charset="0"/>
              </a:rPr>
              <a:t>A key feature of analytical epidemiology is the </a:t>
            </a:r>
            <a:r>
              <a:rPr lang="en-GB" sz="2000" b="1" dirty="0">
                <a:latin typeface="Miller" charset="0"/>
              </a:rPr>
              <a:t>comparison group</a:t>
            </a:r>
            <a:r>
              <a:rPr lang="en-GB" sz="2000" dirty="0">
                <a:latin typeface="Miller" charset="0"/>
              </a:rPr>
              <a:t> that provides baseline data.  The comparison group can make it possible to find that a certain characteristic is associated with the disease, if those with it are more likely to develop a certain disease than those without it. </a:t>
            </a:r>
            <a:endParaRPr lang="en-US" sz="2000" dirty="0">
              <a:latin typeface="Miller" charset="0"/>
            </a:endParaRPr>
          </a:p>
          <a:p>
            <a:pPr eaLnBrk="1" hangingPunct="1"/>
            <a:r>
              <a:rPr lang="en-GB" sz="2000" dirty="0">
                <a:latin typeface="Miller" charset="0"/>
              </a:rPr>
              <a:t>Snow looked for </a:t>
            </a:r>
            <a:r>
              <a:rPr lang="en-GB" sz="2000" b="1" dirty="0">
                <a:latin typeface="Miller" charset="0"/>
              </a:rPr>
              <a:t>cause and effect </a:t>
            </a:r>
            <a:r>
              <a:rPr lang="en-GB" sz="2000" dirty="0">
                <a:latin typeface="Miller" charset="0"/>
              </a:rPr>
              <a:t>by comparing the death rates from cholera in different areas, in order to find an association between water source and the risk of death from cholera.  </a:t>
            </a:r>
          </a:p>
          <a:p>
            <a:pPr eaLnBrk="1" hangingPunct="1"/>
            <a:r>
              <a:rPr lang="en-GB" sz="2000" dirty="0">
                <a:latin typeface="Miller" charset="0"/>
              </a:rPr>
              <a:t>Today, the most common types of analytic epidemiological studies in field investigations are retrospective cohort studies and case-control studies.</a:t>
            </a:r>
            <a:endParaRPr lang="en-US" sz="2000" dirty="0">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a:xfrm>
            <a:off x="1692275" y="274638"/>
            <a:ext cx="5759450" cy="1143000"/>
          </a:xfrm>
        </p:spPr>
        <p:txBody>
          <a:bodyPr>
            <a:normAutofit fontScale="90000"/>
          </a:bodyPr>
          <a:lstStyle/>
          <a:p>
            <a:pPr eaLnBrk="1" hangingPunct="1"/>
            <a:r>
              <a:rPr lang="en-GB" b="1" dirty="0">
                <a:latin typeface="Miller" charset="0"/>
              </a:rPr>
              <a:t>PART 2: </a:t>
            </a:r>
            <a:r>
              <a:rPr lang="en-GB" dirty="0">
                <a:latin typeface="Miller" charset="0"/>
              </a:rPr>
              <a:t>Spike in cholera cases in August 1854</a:t>
            </a:r>
            <a:endParaRPr lang="en-US" dirty="0">
              <a:latin typeface="Miller" charset="0"/>
            </a:endParaRPr>
          </a:p>
        </p:txBody>
      </p:sp>
      <p:sp>
        <p:nvSpPr>
          <p:cNvPr id="3" name="Content Placeholder 2"/>
          <p:cNvSpPr>
            <a:spLocks noGrp="1"/>
          </p:cNvSpPr>
          <p:nvPr>
            <p:ph idx="1"/>
          </p:nvPr>
        </p:nvSpPr>
        <p:spPr/>
        <p:txBody>
          <a:bodyPr/>
          <a:lstStyle/>
          <a:p>
            <a:pPr marL="439738" indent="-439738" eaLnBrk="1" hangingPunct="1">
              <a:defRPr/>
            </a:pPr>
            <a:r>
              <a:rPr lang="en-GB" sz="2600" b="1" dirty="0"/>
              <a:t>News of a severe localised outbreak of cholera in Soho, </a:t>
            </a:r>
            <a:r>
              <a:rPr lang="en-GB" sz="2600" dirty="0"/>
              <a:t>nearer the centre of London, interrupted</a:t>
            </a:r>
            <a:r>
              <a:rPr lang="en-GB" sz="2600" b="1" dirty="0"/>
              <a:t> </a:t>
            </a:r>
            <a:r>
              <a:rPr lang="en-GB" sz="2600" dirty="0"/>
              <a:t>John Snow's work investigating the Lambeth and the Southwark &amp; Vauxhall water companies at the end of August </a:t>
            </a:r>
            <a:r>
              <a:rPr lang="en-GB" sz="2600" b="1" dirty="0"/>
              <a:t>1854</a:t>
            </a:r>
            <a:r>
              <a:rPr lang="en-GB" sz="2600" dirty="0"/>
              <a:t>.</a:t>
            </a:r>
          </a:p>
          <a:p>
            <a:pPr marL="439738" indent="-439738" eaLnBrk="1" hangingPunct="1">
              <a:buNone/>
              <a:defRPr/>
            </a:pPr>
            <a:endParaRPr lang="en-GB" sz="2600" dirty="0"/>
          </a:p>
          <a:p>
            <a:pPr marL="439738" indent="-439738" eaLnBrk="1" hangingPunct="1">
              <a:defRPr/>
            </a:pPr>
            <a:r>
              <a:rPr lang="en-GB" sz="2600" dirty="0"/>
              <a:t>Outbreak was confirmed with 616 fatal cases.</a:t>
            </a:r>
          </a:p>
          <a:p>
            <a:pPr marL="439738" indent="-439738" eaLnBrk="1" hangingPunct="1">
              <a:buNone/>
              <a:defRPr/>
            </a:pPr>
            <a:r>
              <a:rPr lang="en-GB" sz="2600" dirty="0"/>
              <a:t>  </a:t>
            </a:r>
          </a:p>
          <a:p>
            <a:pPr marL="439738" indent="-439738" eaLnBrk="1" hangingPunct="1">
              <a:defRPr/>
            </a:pPr>
            <a:r>
              <a:rPr lang="en-GB" sz="2600" dirty="0"/>
              <a:t>It had its onset between 19 August and 30 September 1854 during a heat wave.</a:t>
            </a:r>
          </a:p>
          <a:p>
            <a:pPr marL="439738" indent="-439738" eaLnBrk="1" hangingPunct="1">
              <a:buNone/>
              <a:defRPr/>
            </a:pPr>
            <a:endParaRPr lang="en-US" sz="2600" dirty="0"/>
          </a:p>
          <a:p>
            <a:pPr eaLnBrk="1" hangingPunct="1">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dirty="0"/>
              <a:t>http://msf.org.uk/schools-resources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1720" y="188640"/>
            <a:ext cx="5184576" cy="1143000"/>
          </a:xfrm>
        </p:spPr>
        <p:txBody>
          <a:bodyPr>
            <a:normAutofit/>
          </a:bodyPr>
          <a:lstStyle/>
          <a:p>
            <a:pPr eaLnBrk="1" hangingPunct="1">
              <a:defRPr/>
            </a:pPr>
            <a:r>
              <a:rPr lang="en-GB" sz="2800" dirty="0"/>
              <a:t>Snow’s iconic map of </a:t>
            </a:r>
            <a:br>
              <a:rPr lang="en-GB" sz="2800" dirty="0"/>
            </a:br>
            <a:r>
              <a:rPr lang="en-GB" sz="2800" dirty="0"/>
              <a:t>1854 cholera cases</a:t>
            </a:r>
            <a:endParaRPr lang="en-US" sz="2800" dirty="0"/>
          </a:p>
        </p:txBody>
      </p:sp>
      <p:pic>
        <p:nvPicPr>
          <p:cNvPr id="47107" name="Content Placeholder 3" descr="Snow's map of cholera cases in Soho"/>
          <p:cNvPicPr>
            <a:picLocks noGrp="1"/>
          </p:cNvPicPr>
          <p:nvPr>
            <p:ph sz="half" idx="1"/>
          </p:nvPr>
        </p:nvPicPr>
        <p:blipFill>
          <a:blip r:embed="rId3" cstate="print"/>
          <a:srcRect/>
          <a:stretch>
            <a:fillRect/>
          </a:stretch>
        </p:blipFill>
        <p:spPr>
          <a:xfrm>
            <a:off x="3563938" y="1341438"/>
            <a:ext cx="5329237" cy="4076700"/>
          </a:xfrm>
        </p:spPr>
      </p:pic>
      <p:sp>
        <p:nvSpPr>
          <p:cNvPr id="47108" name="Content Placeholder 6"/>
          <p:cNvSpPr>
            <a:spLocks noGrp="1"/>
          </p:cNvSpPr>
          <p:nvPr>
            <p:ph sz="half" idx="2"/>
          </p:nvPr>
        </p:nvSpPr>
        <p:spPr>
          <a:xfrm>
            <a:off x="179512" y="1268760"/>
            <a:ext cx="3456384" cy="3848770"/>
          </a:xfrm>
        </p:spPr>
        <p:txBody>
          <a:bodyPr/>
          <a:lstStyle/>
          <a:p>
            <a:pPr marL="0" indent="0">
              <a:buNone/>
            </a:pPr>
            <a:r>
              <a:rPr lang="en-GB" sz="1800" dirty="0">
                <a:latin typeface="Miller" charset="0"/>
              </a:rPr>
              <a:t>When John Snow made this map of the Golden Square area, with a </a:t>
            </a:r>
            <a:r>
              <a:rPr lang="en-GB" sz="1800" b="1" dirty="0">
                <a:latin typeface="Miller" charset="0"/>
              </a:rPr>
              <a:t>line showing where each person who had had a fatal case of cholera had lived</a:t>
            </a:r>
            <a:r>
              <a:rPr lang="en-GB" sz="1800" dirty="0">
                <a:latin typeface="Miller" charset="0"/>
              </a:rPr>
              <a:t>, and the position of the public water pumps, he noticed clusters. </a:t>
            </a:r>
          </a:p>
          <a:p>
            <a:pPr marL="0" indent="0">
              <a:buNone/>
            </a:pPr>
            <a:endParaRPr lang="en-GB" sz="1800" dirty="0">
              <a:latin typeface="Miller" charset="0"/>
            </a:endParaRPr>
          </a:p>
          <a:p>
            <a:pPr marL="0" indent="0">
              <a:buNone/>
            </a:pPr>
            <a:r>
              <a:rPr lang="en-GB" sz="1800" b="1" dirty="0">
                <a:latin typeface="Miller" charset="0"/>
              </a:rPr>
              <a:t>Clusters</a:t>
            </a:r>
            <a:r>
              <a:rPr lang="en-GB" sz="1800" dirty="0">
                <a:latin typeface="Miller" charset="0"/>
              </a:rPr>
              <a:t> are </a:t>
            </a:r>
            <a:r>
              <a:rPr lang="en-GB" sz="1800" dirty="0"/>
              <a:t>aggregation of cases over a particular period in a given area without regard to whether the number of cases is more than expected.</a:t>
            </a:r>
          </a:p>
          <a:p>
            <a:pPr marL="0" indent="0">
              <a:buNone/>
            </a:pPr>
            <a:endParaRPr lang="en-GB" sz="1600" dirty="0"/>
          </a:p>
          <a:p>
            <a:pPr marL="0" indent="0" eaLnBrk="1" hangingPunct="1">
              <a:buFont typeface="Arial" pitchFamily="34" charset="0"/>
              <a:buNone/>
            </a:pPr>
            <a:r>
              <a:rPr lang="en-GB" sz="2200" dirty="0">
                <a:latin typeface="Miller" charset="0"/>
              </a:rPr>
              <a:t> </a:t>
            </a:r>
          </a:p>
        </p:txBody>
      </p:sp>
      <p:sp>
        <p:nvSpPr>
          <p:cNvPr id="47109" name="Text Box 2"/>
          <p:cNvSpPr txBox="1">
            <a:spLocks noChangeArrowheads="1"/>
          </p:cNvSpPr>
          <p:nvPr/>
        </p:nvSpPr>
        <p:spPr bwMode="auto">
          <a:xfrm>
            <a:off x="179512" y="5445224"/>
            <a:ext cx="8712968" cy="1008063"/>
          </a:xfrm>
          <a:prstGeom prst="rect">
            <a:avLst/>
          </a:prstGeom>
          <a:solidFill>
            <a:srgbClr val="FFFFFF"/>
          </a:solidFill>
          <a:ln w="9525">
            <a:solidFill>
              <a:srgbClr val="000000"/>
            </a:solidFill>
            <a:miter lim="800000"/>
            <a:headEnd/>
            <a:tailEnd/>
          </a:ln>
        </p:spPr>
        <p:txBody>
          <a:bodyPr/>
          <a:lstStyle/>
          <a:p>
            <a:pPr>
              <a:spcAft>
                <a:spcPts val="1000"/>
              </a:spcAft>
            </a:pPr>
            <a:r>
              <a:rPr lang="en-US" sz="1300" b="1">
                <a:latin typeface="Miller" charset="0"/>
              </a:rPr>
              <a:t>High resolution maps</a:t>
            </a:r>
            <a:r>
              <a:rPr lang="en-US" sz="1300">
                <a:latin typeface="Miller" charset="0"/>
              </a:rPr>
              <a:t>: </a:t>
            </a:r>
            <a:r>
              <a:rPr lang="en-US" sz="1300">
                <a:latin typeface="Miller" charset="0"/>
                <a:hlinkClick r:id="rId4"/>
              </a:rPr>
              <a:t>http://www.ph.ucla.edu/epi/snow/highressnowmap.html</a:t>
            </a:r>
            <a:endParaRPr lang="en-US" sz="1300">
              <a:latin typeface="Miller" charset="0"/>
            </a:endParaRPr>
          </a:p>
          <a:p>
            <a:pPr>
              <a:spcAft>
                <a:spcPts val="1000"/>
              </a:spcAft>
            </a:pPr>
            <a:r>
              <a:rPr lang="en-US" sz="1300" b="1">
                <a:latin typeface="Miller" charset="0"/>
              </a:rPr>
              <a:t>Interactive visualisation</a:t>
            </a:r>
            <a:r>
              <a:rPr lang="en-US" sz="1300">
                <a:latin typeface="Miller" charset="0"/>
              </a:rPr>
              <a:t> of the 1854 cholera outbreak, data of which was based on the original map prepared by Snow:</a:t>
            </a:r>
            <a:r>
              <a:rPr lang="en-US" sz="1300">
                <a:latin typeface="Miller" charset="0"/>
                <a:hlinkClick r:id="rId5"/>
              </a:rPr>
              <a:t>http://www.evl.uic.edu/kreda/vis/snowcholera/</a:t>
            </a:r>
            <a:endParaRPr lang="en-US" sz="1300">
              <a:solidFill>
                <a:srgbClr val="0000FF"/>
              </a:solidFill>
              <a:latin typeface="Times New Roman" pitchFamily="18" charset="0"/>
            </a:endParaRPr>
          </a:p>
          <a:p>
            <a:pPr>
              <a:spcAft>
                <a:spcPts val="1000"/>
              </a:spcAft>
            </a:pPr>
            <a:endParaRPr lang="en-US" sz="1100">
              <a:latin typeface="Times New Roman" pitchFamily="18" charset="0"/>
            </a:endParaRPr>
          </a:p>
          <a:p>
            <a:pPr>
              <a:spcAft>
                <a:spcPts val="1000"/>
              </a:spcAft>
            </a:pPr>
            <a:endParaRPr lang="en-US" sz="1100">
              <a:latin typeface="Times New Roman" pitchFamily="18" charset="0"/>
            </a:endParaRPr>
          </a:p>
          <a:p>
            <a:pPr>
              <a:spcAft>
                <a:spcPts val="1000"/>
              </a:spcAft>
            </a:pPr>
            <a:endParaRPr lang="en-US" sz="1100">
              <a:latin typeface="Times New Roman" pitchFamily="18" charset="0"/>
            </a:endParaRPr>
          </a:p>
          <a:p>
            <a:pPr>
              <a:spcAft>
                <a:spcPts val="1000"/>
              </a:spcAft>
            </a:pPr>
            <a:endParaRPr lang="en-US" sz="1200">
              <a:latin typeface="Miller" charset="0"/>
            </a:endParaRPr>
          </a:p>
          <a:p>
            <a:pPr>
              <a:spcAft>
                <a:spcPts val="1000"/>
              </a:spcAft>
            </a:pPr>
            <a:endParaRPr lang="en-US" sz="1200">
              <a:latin typeface="Miller" charset="0"/>
            </a:endParaRPr>
          </a:p>
          <a:p>
            <a:endParaRPr lang="en-US"/>
          </a:p>
        </p:txBody>
      </p:sp>
      <p:sp>
        <p:nvSpPr>
          <p:cNvPr id="6" name="Footer Placeholder 5"/>
          <p:cNvSpPr>
            <a:spLocks noGrp="1"/>
          </p:cNvSpPr>
          <p:nvPr>
            <p:ph type="ftr" sz="quarter" idx="11"/>
          </p:nvPr>
        </p:nvSpPr>
        <p:spPr/>
        <p:txBody>
          <a:bodyPr/>
          <a:lstStyle/>
          <a:p>
            <a:pPr>
              <a:defRPr/>
            </a:pPr>
            <a:r>
              <a:rPr lang="en-US" dirty="0"/>
              <a:t>http://msf.org.uk/schools-resources</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4"/>
          <p:cNvSpPr>
            <a:spLocks noGrp="1"/>
          </p:cNvSpPr>
          <p:nvPr>
            <p:ph type="title"/>
          </p:nvPr>
        </p:nvSpPr>
        <p:spPr>
          <a:xfrm>
            <a:off x="1692275" y="274638"/>
            <a:ext cx="5759450" cy="1143000"/>
          </a:xfrm>
        </p:spPr>
        <p:txBody>
          <a:bodyPr/>
          <a:lstStyle/>
          <a:p>
            <a:pPr eaLnBrk="1" hangingPunct="1"/>
            <a:r>
              <a:rPr lang="en-GB">
                <a:latin typeface="Miller" charset="0"/>
              </a:rPr>
              <a:t>Maps</a:t>
            </a:r>
            <a:endParaRPr lang="en-US">
              <a:latin typeface="Miller" charset="0"/>
            </a:endParaRPr>
          </a:p>
        </p:txBody>
      </p:sp>
      <p:sp>
        <p:nvSpPr>
          <p:cNvPr id="6" name="Content Placeholder 5"/>
          <p:cNvSpPr>
            <a:spLocks noGrp="1"/>
          </p:cNvSpPr>
          <p:nvPr>
            <p:ph idx="1"/>
          </p:nvPr>
        </p:nvSpPr>
        <p:spPr>
          <a:xfrm>
            <a:off x="395288" y="1628775"/>
            <a:ext cx="8497887" cy="4525963"/>
          </a:xfrm>
        </p:spPr>
        <p:txBody>
          <a:bodyPr/>
          <a:lstStyle/>
          <a:p>
            <a:pPr marL="0" indent="0" eaLnBrk="1" hangingPunct="1">
              <a:buFont typeface="Arial" pitchFamily="34" charset="0"/>
              <a:buNone/>
              <a:defRPr/>
            </a:pPr>
            <a:r>
              <a:rPr lang="en-GB" b="1" i="1" dirty="0">
                <a:solidFill>
                  <a:srgbClr val="0070C0"/>
                </a:solidFill>
              </a:rPr>
              <a:t>Action for students: </a:t>
            </a:r>
            <a:r>
              <a:rPr lang="en-GB" dirty="0"/>
              <a:t>Why can it be more useful to show data pictorially?  What kind of map is it?</a:t>
            </a:r>
            <a:r>
              <a:rPr lang="en-GB" b="1" dirty="0"/>
              <a:t>  </a:t>
            </a:r>
            <a:r>
              <a:rPr lang="en-GB" dirty="0"/>
              <a:t>What is not represented in a spot map? </a:t>
            </a:r>
            <a:endParaRPr lang="en-US" dirty="0"/>
          </a:p>
          <a:p>
            <a:pPr eaLnBrk="1" hangingPunct="1">
              <a:buNone/>
              <a:defRPr/>
            </a:pPr>
            <a:endParaRPr lang="en-GB" sz="1800" dirty="0"/>
          </a:p>
          <a:p>
            <a:pPr eaLnBrk="1" hangingPunct="1">
              <a:buFont typeface="Wingdings" pitchFamily="2" charset="2"/>
              <a:buChar char="ü"/>
              <a:defRPr/>
            </a:pPr>
            <a:endParaRPr lang="en-GB" sz="2000" dirty="0"/>
          </a:p>
          <a:p>
            <a:pPr eaLnBrk="1" hangingPunct="1">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Index: Part 1</a:t>
            </a:r>
            <a:endParaRPr lang="en-US" dirty="0"/>
          </a:p>
        </p:txBody>
      </p:sp>
      <p:sp>
        <p:nvSpPr>
          <p:cNvPr id="3" name="Content Placeholder 2"/>
          <p:cNvSpPr>
            <a:spLocks noGrp="1"/>
          </p:cNvSpPr>
          <p:nvPr>
            <p:ph idx="1"/>
          </p:nvPr>
        </p:nvSpPr>
        <p:spPr/>
        <p:txBody>
          <a:bodyPr/>
          <a:lstStyle/>
          <a:p>
            <a:pPr marL="0" indent="0">
              <a:buNone/>
            </a:pPr>
            <a:r>
              <a:rPr lang="en-GB" sz="2600" b="1" dirty="0"/>
              <a:t>Part 1: </a:t>
            </a:r>
            <a:r>
              <a:rPr lang="en-GB" sz="2600" b="1" dirty="0">
                <a:hlinkClick r:id="rId2" action="ppaction://hlinksldjump"/>
              </a:rPr>
              <a:t>1848 – 1853 South London cholera investigation </a:t>
            </a:r>
            <a:endParaRPr lang="en-GB" sz="2600" dirty="0"/>
          </a:p>
          <a:p>
            <a:pPr marL="0" indent="0">
              <a:buNone/>
            </a:pPr>
            <a:r>
              <a:rPr lang="en-GB" sz="2600" dirty="0"/>
              <a:t>Epidemiological study comparing cholera mortality among sizeable populations in South London</a:t>
            </a:r>
            <a:endParaRPr lang="en-GB" sz="2600" b="1" dirty="0"/>
          </a:p>
          <a:p>
            <a:pPr marL="0" indent="530225"/>
            <a:r>
              <a:rPr lang="en-GB" sz="2600" dirty="0">
                <a:hlinkClick r:id="rId3" action="ppaction://hlinksldjump"/>
              </a:rPr>
              <a:t>Data handling exercise</a:t>
            </a:r>
            <a:endParaRPr lang="en-GB" sz="2600" dirty="0"/>
          </a:p>
          <a:p>
            <a:pPr marL="0" indent="530225"/>
            <a:r>
              <a:rPr lang="en-GB" sz="2600" dirty="0"/>
              <a:t>Overview of </a:t>
            </a:r>
            <a:r>
              <a:rPr lang="en-GB" sz="2600" dirty="0">
                <a:hlinkClick r:id="rId4" action="ppaction://hlinksldjump"/>
              </a:rPr>
              <a:t>epidemiological studies </a:t>
            </a:r>
            <a:endParaRPr lang="en-GB" sz="2600" dirty="0"/>
          </a:p>
          <a:p>
            <a:pPr marL="0" indent="530225"/>
            <a:r>
              <a:rPr lang="en-GB" sz="2600" dirty="0">
                <a:hlinkClick r:id="rId5" action="ppaction://hlinksldjump"/>
              </a:rPr>
              <a:t>Data handling exercise </a:t>
            </a:r>
            <a:endParaRPr lang="en-GB" sz="2600" dirty="0"/>
          </a:p>
          <a:p>
            <a:pPr marL="0" indent="530225"/>
            <a:r>
              <a:rPr lang="en-GB" sz="2600" dirty="0">
                <a:hlinkClick r:id="rId6" action="ppaction://hlinksldjump"/>
              </a:rPr>
              <a:t>Risk</a:t>
            </a:r>
            <a:endParaRPr lang="en-GB" sz="2600" dirty="0"/>
          </a:p>
          <a:p>
            <a:pPr marL="0" indent="530225"/>
            <a:r>
              <a:rPr lang="en-GB" sz="2600" dirty="0">
                <a:hlinkClick r:id="rId7" action="ppaction://hlinksldjump"/>
              </a:rPr>
              <a:t>Rate</a:t>
            </a:r>
            <a:endParaRPr lang="en-GB" sz="2600" dirty="0"/>
          </a:p>
          <a:p>
            <a:pPr marL="0" indent="530225"/>
            <a:r>
              <a:rPr lang="en-GB" sz="2600" dirty="0">
                <a:hlinkClick r:id="rId8" action="ppaction://hlinksldjump"/>
              </a:rPr>
              <a:t>Descriptive and analytical epidemiology</a:t>
            </a:r>
            <a:endParaRPr lang="en-US" sz="2600"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4"/>
          <p:cNvSpPr>
            <a:spLocks noGrp="1"/>
          </p:cNvSpPr>
          <p:nvPr>
            <p:ph type="title"/>
          </p:nvPr>
        </p:nvSpPr>
        <p:spPr>
          <a:xfrm>
            <a:off x="1692275" y="274638"/>
            <a:ext cx="5759450" cy="1143000"/>
          </a:xfrm>
        </p:spPr>
        <p:txBody>
          <a:bodyPr/>
          <a:lstStyle/>
          <a:p>
            <a:pPr eaLnBrk="1" hangingPunct="1"/>
            <a:r>
              <a:rPr lang="en-GB">
                <a:latin typeface="Miller" charset="0"/>
              </a:rPr>
              <a:t>Likely source of outbreak</a:t>
            </a:r>
            <a:endParaRPr lang="en-US">
              <a:latin typeface="Miller" charset="0"/>
            </a:endParaRPr>
          </a:p>
        </p:txBody>
      </p:sp>
      <p:sp>
        <p:nvSpPr>
          <p:cNvPr id="6" name="Content Placeholder 5"/>
          <p:cNvSpPr>
            <a:spLocks noGrp="1"/>
          </p:cNvSpPr>
          <p:nvPr>
            <p:ph idx="1"/>
          </p:nvPr>
        </p:nvSpPr>
        <p:spPr/>
        <p:txBody>
          <a:bodyPr/>
          <a:lstStyle/>
          <a:p>
            <a:pPr marL="0" indent="0" eaLnBrk="1" hangingPunct="1">
              <a:buFont typeface="Arial" pitchFamily="34" charset="0"/>
              <a:buNone/>
              <a:defRPr/>
            </a:pPr>
            <a:r>
              <a:rPr lang="en-GB" b="1" i="1" dirty="0">
                <a:solidFill>
                  <a:srgbClr val="0070C0"/>
                </a:solidFill>
              </a:rPr>
              <a:t>Action for students: </a:t>
            </a:r>
          </a:p>
          <a:p>
            <a:pPr marL="544513" indent="-544513" eaLnBrk="1" hangingPunct="1">
              <a:buNone/>
              <a:defRPr/>
            </a:pPr>
            <a:r>
              <a:rPr lang="en-GB" dirty="0"/>
              <a:t>Looking at the geographical distribution </a:t>
            </a:r>
          </a:p>
          <a:p>
            <a:pPr marL="544513" indent="-544513" eaLnBrk="1" hangingPunct="1">
              <a:buNone/>
              <a:defRPr/>
            </a:pPr>
            <a:r>
              <a:rPr lang="en-GB" dirty="0"/>
              <a:t>of cases (the black lines), what was </a:t>
            </a:r>
          </a:p>
          <a:p>
            <a:pPr marL="544513" indent="-544513" eaLnBrk="1" hangingPunct="1">
              <a:buNone/>
              <a:defRPr/>
            </a:pPr>
            <a:r>
              <a:rPr lang="en-GB" dirty="0"/>
              <a:t>the most likely source of the outbreak?</a:t>
            </a:r>
            <a:r>
              <a:rPr lang="en-GB" b="1" dirty="0"/>
              <a:t> </a:t>
            </a:r>
            <a:endParaRPr lang="en-US" dirty="0"/>
          </a:p>
          <a:p>
            <a:pPr eaLnBrk="1" hangingPunct="1">
              <a:buFont typeface="Arial" pitchFamily="34" charset="0"/>
              <a:buNone/>
              <a:defRPr/>
            </a:pPr>
            <a:endParaRPr lang="en-US" sz="2200" dirty="0"/>
          </a:p>
        </p:txBody>
      </p:sp>
      <p:sp>
        <p:nvSpPr>
          <p:cNvPr id="48132" name="Rectangle 1"/>
          <p:cNvSpPr>
            <a:spLocks noChangeArrowheads="1"/>
          </p:cNvSpPr>
          <p:nvPr/>
        </p:nvSpPr>
        <p:spPr bwMode="auto">
          <a:xfrm>
            <a:off x="6948488" y="74613"/>
            <a:ext cx="2195512" cy="307975"/>
          </a:xfrm>
          <a:prstGeom prst="rect">
            <a:avLst/>
          </a:prstGeom>
          <a:noFill/>
          <a:ln w="9525">
            <a:noFill/>
            <a:miter lim="800000"/>
            <a:headEnd/>
            <a:tailEnd/>
          </a:ln>
        </p:spPr>
        <p:txBody>
          <a:bodyPr anchor="ctr">
            <a:spAutoFit/>
          </a:bodyPr>
          <a:lstStyle/>
          <a:p>
            <a:r>
              <a:rPr lang="en-GB" sz="1400" b="1" i="1">
                <a:solidFill>
                  <a:srgbClr val="003E6C"/>
                </a:solidFill>
                <a:latin typeface="Miller" charset="0"/>
                <a:ea typeface="Calibri" pitchFamily="34" charset="0"/>
                <a:cs typeface="Times New Roman" pitchFamily="18" charset="0"/>
              </a:rPr>
              <a:t>Page 9 of LSHTM link</a:t>
            </a:r>
            <a:endParaRPr lang="en-GB">
              <a:ea typeface="Calibri" pitchFamily="34"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4"/>
          <p:cNvSpPr>
            <a:spLocks noGrp="1"/>
          </p:cNvSpPr>
          <p:nvPr>
            <p:ph type="title"/>
          </p:nvPr>
        </p:nvSpPr>
        <p:spPr>
          <a:xfrm>
            <a:off x="1692275" y="274638"/>
            <a:ext cx="5759450" cy="1143000"/>
          </a:xfrm>
        </p:spPr>
        <p:txBody>
          <a:bodyPr/>
          <a:lstStyle/>
          <a:p>
            <a:pPr eaLnBrk="1" hangingPunct="1"/>
            <a:r>
              <a:rPr lang="en-GB">
                <a:latin typeface="Miller" charset="0"/>
              </a:rPr>
              <a:t>Broad Street pump</a:t>
            </a:r>
            <a:endParaRPr lang="en-US">
              <a:latin typeface="Miller" charset="0"/>
            </a:endParaRPr>
          </a:p>
        </p:txBody>
      </p:sp>
      <p:sp>
        <p:nvSpPr>
          <p:cNvPr id="50179" name="Content Placeholder 5"/>
          <p:cNvSpPr>
            <a:spLocks noGrp="1"/>
          </p:cNvSpPr>
          <p:nvPr>
            <p:ph idx="1"/>
          </p:nvPr>
        </p:nvSpPr>
        <p:spPr/>
        <p:txBody>
          <a:bodyPr/>
          <a:lstStyle/>
          <a:p>
            <a:pPr marL="265113" indent="-265113" eaLnBrk="1" hangingPunct="1"/>
            <a:r>
              <a:rPr lang="en-US" sz="2000" dirty="0">
                <a:latin typeface="Miller" charset="0"/>
              </a:rPr>
              <a:t>Although over 500 cases within 10 days took hold over a radius of 250 yards with the Broad Street pump at its centre in the Golden Square area, </a:t>
            </a:r>
            <a:r>
              <a:rPr lang="en-GB" sz="2000" b="1" dirty="0">
                <a:latin typeface="Miller" charset="0"/>
              </a:rPr>
              <a:t>the recorded data did not seem to imply that the pump and the outbreak were related </a:t>
            </a:r>
            <a:r>
              <a:rPr lang="en-GB" sz="2000" dirty="0">
                <a:latin typeface="Miller" charset="0"/>
              </a:rPr>
              <a:t>(deaths closer to other pumps and unaffected establishments close by).  </a:t>
            </a:r>
          </a:p>
          <a:p>
            <a:pPr marL="265113" indent="-265113" eaLnBrk="1" hangingPunct="1"/>
            <a:r>
              <a:rPr lang="en-US" sz="2000" b="1" dirty="0">
                <a:latin typeface="Miller" charset="0"/>
              </a:rPr>
              <a:t>Snow questioned residents </a:t>
            </a:r>
            <a:r>
              <a:rPr lang="en-US" sz="2000" dirty="0">
                <a:latin typeface="Miller" charset="0"/>
              </a:rPr>
              <a:t>of the deceased who lived near pump B and C who told him that the water from Pump B was disgusting and that Pump C was out of reach for most residents of the area.  </a:t>
            </a:r>
          </a:p>
          <a:p>
            <a:pPr marL="265113" indent="-265113" eaLnBrk="1" hangingPunct="1"/>
            <a:r>
              <a:rPr lang="en-US" sz="2000" b="1" dirty="0">
                <a:latin typeface="Miller" charset="0"/>
              </a:rPr>
              <a:t>People from further afield drew water from the </a:t>
            </a:r>
            <a:r>
              <a:rPr lang="en-GB" sz="2000" b="1" dirty="0">
                <a:latin typeface="Miller" charset="0"/>
              </a:rPr>
              <a:t>Broad Street pump</a:t>
            </a:r>
            <a:r>
              <a:rPr lang="en-GB" sz="2000" dirty="0">
                <a:latin typeface="Miller" charset="0"/>
              </a:rPr>
              <a:t>, owing to its reputation as colder and more carbonated than the water from surrounding pumps. Children and adults stopped to drink from the pump on their way to school and work each morning. </a:t>
            </a:r>
          </a:p>
          <a:p>
            <a:pPr marL="265113" indent="-265113" eaLnBrk="1" hangingPunct="1">
              <a:buNone/>
            </a:pPr>
            <a:endParaRPr lang="en-GB" sz="2000" dirty="0">
              <a:latin typeface="Miller" charset="0"/>
            </a:endParaRPr>
          </a:p>
          <a:p>
            <a:pPr marL="265113" indent="-265113" eaLnBrk="1" hangingPunct="1">
              <a:buNone/>
            </a:pPr>
            <a:r>
              <a:rPr lang="en-GB" sz="1200" dirty="0">
                <a:latin typeface="Miller" charset="0"/>
              </a:rPr>
              <a:t>Source: http://www.ph.ucla.edu/epi/snow/Snow_Laura_Ball.pdf</a:t>
            </a:r>
          </a:p>
        </p:txBody>
      </p:sp>
      <p:sp>
        <p:nvSpPr>
          <p:cNvPr id="50180" name="Rectangle 1"/>
          <p:cNvSpPr>
            <a:spLocks noChangeArrowheads="1"/>
          </p:cNvSpPr>
          <p:nvPr/>
        </p:nvSpPr>
        <p:spPr bwMode="auto">
          <a:xfrm>
            <a:off x="6948488" y="74613"/>
            <a:ext cx="2195512" cy="307975"/>
          </a:xfrm>
          <a:prstGeom prst="rect">
            <a:avLst/>
          </a:prstGeom>
          <a:noFill/>
          <a:ln w="9525">
            <a:noFill/>
            <a:miter lim="800000"/>
            <a:headEnd/>
            <a:tailEnd/>
          </a:ln>
        </p:spPr>
        <p:txBody>
          <a:bodyPr anchor="ctr">
            <a:spAutoFit/>
          </a:bodyPr>
          <a:lstStyle/>
          <a:p>
            <a:r>
              <a:rPr lang="en-GB" sz="1400" b="1" i="1">
                <a:solidFill>
                  <a:srgbClr val="003E6C"/>
                </a:solidFill>
                <a:latin typeface="Miller" charset="0"/>
                <a:ea typeface="Calibri" pitchFamily="34" charset="0"/>
                <a:cs typeface="Times New Roman" pitchFamily="18" charset="0"/>
              </a:rPr>
              <a:t>Page  10 of LSHTM link</a:t>
            </a:r>
            <a:endParaRPr lang="en-GB">
              <a:ea typeface="Calibri" pitchFamily="34"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a:xfrm>
            <a:off x="1692275" y="274638"/>
            <a:ext cx="5759450" cy="1143000"/>
          </a:xfrm>
        </p:spPr>
        <p:txBody>
          <a:bodyPr/>
          <a:lstStyle/>
          <a:p>
            <a:pPr eaLnBrk="1" hangingPunct="1"/>
            <a:r>
              <a:rPr lang="en-GB" dirty="0">
                <a:latin typeface="Miller" charset="0"/>
              </a:rPr>
              <a:t>Outlying cases (1)</a:t>
            </a:r>
            <a:endParaRPr lang="en-US" dirty="0">
              <a:latin typeface="Miller" charset="0"/>
            </a:endParaRPr>
          </a:p>
        </p:txBody>
      </p:sp>
      <p:sp>
        <p:nvSpPr>
          <p:cNvPr id="51203" name="Content Placeholder 2"/>
          <p:cNvSpPr>
            <a:spLocks noGrp="1"/>
          </p:cNvSpPr>
          <p:nvPr>
            <p:ph idx="1"/>
          </p:nvPr>
        </p:nvSpPr>
        <p:spPr/>
        <p:txBody>
          <a:bodyPr/>
          <a:lstStyle/>
          <a:p>
            <a:pPr marL="0" indent="0" eaLnBrk="1" hangingPunct="1">
              <a:buNone/>
            </a:pPr>
            <a:r>
              <a:rPr lang="en-US" sz="2000" dirty="0"/>
              <a:t>Snow found explanations for the </a:t>
            </a:r>
            <a:r>
              <a:rPr lang="en-US" sz="2000" b="1" dirty="0"/>
              <a:t>exceptions within that radius </a:t>
            </a:r>
            <a:r>
              <a:rPr lang="en-GB" sz="2000" dirty="0"/>
              <a:t>that transformed the apparent inconsistencies into evidence supporting his theory. </a:t>
            </a:r>
            <a:r>
              <a:rPr lang="en-GB" sz="2000" b="1" dirty="0"/>
              <a:t>Outliers</a:t>
            </a:r>
            <a:r>
              <a:rPr lang="en-GB" sz="2000" dirty="0"/>
              <a:t> can supply important clues.</a:t>
            </a:r>
            <a:endParaRPr lang="en-US" sz="2000" dirty="0">
              <a:latin typeface="Miller" charset="0"/>
            </a:endParaRPr>
          </a:p>
          <a:p>
            <a:pPr lvl="1" eaLnBrk="1" hangingPunct="1"/>
            <a:r>
              <a:rPr lang="en-US" sz="2000" b="1" dirty="0">
                <a:latin typeface="Miller" charset="0"/>
              </a:rPr>
              <a:t>None of the workers at the Broad Street brewery had cholera</a:t>
            </a:r>
            <a:r>
              <a:rPr lang="en-US" sz="2000" dirty="0">
                <a:latin typeface="Miller" charset="0"/>
              </a:rPr>
              <a:t>: they were very close to pump A, but tended to drink beer rather than water. The brewery also had its own well.</a:t>
            </a:r>
          </a:p>
          <a:p>
            <a:pPr lvl="1" eaLnBrk="1" hangingPunct="1"/>
            <a:r>
              <a:rPr lang="en-US" sz="2000" dirty="0">
                <a:latin typeface="Miller" charset="0"/>
              </a:rPr>
              <a:t>Likewise the </a:t>
            </a:r>
            <a:r>
              <a:rPr lang="en-US" sz="2000" b="1" dirty="0">
                <a:latin typeface="Miller" charset="0"/>
              </a:rPr>
              <a:t>Poland Street Workhouse </a:t>
            </a:r>
            <a:r>
              <a:rPr lang="en-US" sz="2000" dirty="0">
                <a:latin typeface="Miller" charset="0"/>
              </a:rPr>
              <a:t>only recorded five deaths among its inmates.</a:t>
            </a:r>
          </a:p>
          <a:p>
            <a:pPr lvl="1" eaLnBrk="1" hangingPunct="1"/>
            <a:r>
              <a:rPr lang="en-US" sz="2000" b="1" dirty="0">
                <a:latin typeface="Miller" charset="0"/>
              </a:rPr>
              <a:t>An elderly widow in West Hampstead</a:t>
            </a:r>
            <a:r>
              <a:rPr lang="en-US" sz="2000" dirty="0">
                <a:latin typeface="Miller" charset="0"/>
              </a:rPr>
              <a:t> (an area some distance away, which was free of cholera) </a:t>
            </a:r>
            <a:r>
              <a:rPr lang="en-US" sz="2000" b="1" dirty="0">
                <a:latin typeface="Miller" charset="0"/>
              </a:rPr>
              <a:t>liked the taste of Broad Street water</a:t>
            </a:r>
            <a:r>
              <a:rPr lang="en-US" sz="2000" dirty="0">
                <a:latin typeface="Miller" charset="0"/>
              </a:rPr>
              <a:t>, so she had a bottle brought to them every day from the pump. The fact that </a:t>
            </a:r>
            <a:r>
              <a:rPr lang="en-US" sz="2000" b="1" dirty="0">
                <a:latin typeface="Miller" charset="0"/>
              </a:rPr>
              <a:t>she and her visiting niece died of cholera</a:t>
            </a:r>
            <a:r>
              <a:rPr lang="en-US" sz="2000" dirty="0">
                <a:latin typeface="Miller" charset="0"/>
              </a:rPr>
              <a:t> was in Snow’s view “the most conclusive”. </a:t>
            </a:r>
            <a:r>
              <a:rPr lang="en-US" sz="1200" dirty="0">
                <a:latin typeface="Miller" charset="0"/>
              </a:rPr>
              <a:t> </a:t>
            </a:r>
            <a:r>
              <a:rPr lang="en-GB" sz="1200" dirty="0">
                <a:latin typeface="Miller" charset="0"/>
              </a:rPr>
              <a:t>- Snow J. </a:t>
            </a:r>
            <a:r>
              <a:rPr lang="en-GB" sz="1200" i="1" dirty="0">
                <a:latin typeface="Miller" charset="0"/>
              </a:rPr>
              <a:t>On the Mode of Communication of Cholera</a:t>
            </a:r>
            <a:r>
              <a:rPr lang="en-GB" sz="1200" dirty="0">
                <a:latin typeface="Miller" charset="0"/>
              </a:rPr>
              <a:t>. London: Churchill, 1855, pp. 31–32.</a:t>
            </a:r>
            <a:endParaRPr lang="en-US" sz="1200" dirty="0">
              <a:latin typeface="Miller" charset="0"/>
            </a:endParaRPr>
          </a:p>
          <a:p>
            <a:pPr eaLnBrk="1" hangingPunct="1">
              <a:buFont typeface="Arial" pitchFamily="34" charset="0"/>
              <a:buNone/>
            </a:pPr>
            <a:endParaRPr lang="en-US" dirty="0">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 y="1341438"/>
            <a:ext cx="3563888" cy="1143000"/>
          </a:xfrm>
        </p:spPr>
        <p:txBody>
          <a:bodyPr>
            <a:normAutofit fontScale="90000"/>
          </a:bodyPr>
          <a:lstStyle/>
          <a:p>
            <a:pPr eaLnBrk="1" hangingPunct="1">
              <a:defRPr/>
            </a:pPr>
            <a:r>
              <a:rPr lang="en-GB" dirty="0"/>
              <a:t>Outlying cases (2)</a:t>
            </a:r>
            <a:endParaRPr lang="en-US" dirty="0"/>
          </a:p>
        </p:txBody>
      </p:sp>
      <p:pic>
        <p:nvPicPr>
          <p:cNvPr id="52227" name="Content Placeholder 6" descr="http://sphweb.bumc.bu.edu/otlt/MPH-Modules/PH/Outbreak/spotmap.jpg"/>
          <p:cNvPicPr>
            <a:picLocks noGrp="1"/>
          </p:cNvPicPr>
          <p:nvPr>
            <p:ph idx="1"/>
          </p:nvPr>
        </p:nvPicPr>
        <p:blipFill>
          <a:blip r:embed="rId2" cstate="print"/>
          <a:srcRect/>
          <a:stretch>
            <a:fillRect/>
          </a:stretch>
        </p:blipFill>
        <p:spPr>
          <a:xfrm>
            <a:off x="3635375" y="476250"/>
            <a:ext cx="4872038" cy="5689600"/>
          </a:xfrm>
        </p:spPr>
      </p:pic>
      <p:sp>
        <p:nvSpPr>
          <p:cNvPr id="52228" name="Rectangle 12"/>
          <p:cNvSpPr>
            <a:spLocks noChangeArrowheads="1"/>
          </p:cNvSpPr>
          <p:nvPr/>
        </p:nvSpPr>
        <p:spPr bwMode="auto">
          <a:xfrm>
            <a:off x="395288" y="5445125"/>
            <a:ext cx="3168650" cy="646113"/>
          </a:xfrm>
          <a:prstGeom prst="rect">
            <a:avLst/>
          </a:prstGeom>
          <a:noFill/>
          <a:ln w="9525">
            <a:noFill/>
            <a:miter lim="800000"/>
            <a:headEnd/>
            <a:tailEnd/>
          </a:ln>
        </p:spPr>
        <p:txBody>
          <a:bodyPr>
            <a:spAutoFit/>
          </a:bodyPr>
          <a:lstStyle/>
          <a:p>
            <a:r>
              <a:rPr lang="en-US" sz="1200">
                <a:latin typeface="Miller" charset="0"/>
              </a:rPr>
              <a:t>Source: </a:t>
            </a:r>
            <a:r>
              <a:rPr lang="en-US" sz="1200" u="sng">
                <a:latin typeface="Miller" charset="0"/>
              </a:rPr>
              <a:t>http://sphweb.bumc.bu.edu/otlt/MPH-Modules/PH/Outbreak/spotmap.jpg</a:t>
            </a:r>
            <a:endParaRPr lang="en-US" sz="1200">
              <a:latin typeface="Miller" charset="0"/>
            </a:endParaRPr>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Soho outbreak</a:t>
            </a:r>
          </a:p>
        </p:txBody>
      </p:sp>
      <p:sp>
        <p:nvSpPr>
          <p:cNvPr id="8" name="Rectangle 9"/>
          <p:cNvSpPr>
            <a:spLocks noGrp="1" noChangeArrowheads="1"/>
          </p:cNvSpPr>
          <p:nvPr>
            <p:ph idx="1"/>
          </p:nvPr>
        </p:nvSpPr>
        <p:spPr bwMode="auto">
          <a:xfrm>
            <a:off x="457200" y="1600200"/>
            <a:ext cx="8229600" cy="1446550"/>
          </a:xfrm>
          <a:prstGeom prst="rect">
            <a:avLst/>
          </a:prstGeom>
          <a:noFill/>
          <a:ln w="9525">
            <a:noFill/>
            <a:miter lim="800000"/>
            <a:headEnd/>
            <a:tailEnd/>
          </a:ln>
        </p:spPr>
        <p:txBody>
          <a:bodyPr>
            <a:spAutoFit/>
          </a:bodyPr>
          <a:lstStyle/>
          <a:p>
            <a:pPr marL="0" indent="0">
              <a:buNone/>
            </a:pPr>
            <a:r>
              <a:rPr lang="en-GB" dirty="0">
                <a:latin typeface="Miller" charset="0"/>
              </a:rPr>
              <a:t> </a:t>
            </a:r>
            <a:r>
              <a:rPr lang="en-GB" b="1" i="1" dirty="0">
                <a:solidFill>
                  <a:srgbClr val="0070C0"/>
                </a:solidFill>
                <a:latin typeface="Miller" charset="0"/>
              </a:rPr>
              <a:t>Action for students: </a:t>
            </a:r>
            <a:r>
              <a:rPr lang="en-GB" dirty="0">
                <a:latin typeface="Miller" charset="0"/>
              </a:rPr>
              <a:t>What kind of study did Snow conduct of the Soho outbreak?</a:t>
            </a:r>
            <a:endParaRPr lang="en-GB" b="1" i="1" dirty="0">
              <a:latin typeface="Miller" charset="0"/>
            </a:endParaRPr>
          </a:p>
          <a:p>
            <a:pPr marL="0" indent="0">
              <a:buNone/>
            </a:pPr>
            <a:endParaRPr lang="en-GB" sz="2000" dirty="0">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Content Placeholder 2"/>
          <p:cNvSpPr>
            <a:spLocks noGrp="1"/>
          </p:cNvSpPr>
          <p:nvPr>
            <p:ph idx="1"/>
          </p:nvPr>
        </p:nvSpPr>
        <p:spPr>
          <a:xfrm>
            <a:off x="323850" y="2708275"/>
            <a:ext cx="8569325" cy="3762375"/>
          </a:xfrm>
        </p:spPr>
        <p:txBody>
          <a:bodyPr/>
          <a:lstStyle/>
          <a:p>
            <a:pPr eaLnBrk="1" hangingPunct="1"/>
            <a:r>
              <a:rPr lang="en-US" sz="2100" b="1" dirty="0">
                <a:latin typeface="Miller" charset="0"/>
              </a:rPr>
              <a:t>Snow became convinced that the Broad Street pump was the source of the outbreak</a:t>
            </a:r>
            <a:r>
              <a:rPr lang="en-US" sz="2100" dirty="0">
                <a:latin typeface="Miller" charset="0"/>
              </a:rPr>
              <a:t>, and thus that transmission of cholera was indirect and carried by water (vehicle-borne rather than air-borne).  Thus, the vehicle had to be decontaminated or eliminated.  Indeed, later investigations showed that the superficial pump was probably contaminated by infected material, fecal matter.  </a:t>
            </a:r>
          </a:p>
          <a:p>
            <a:pPr eaLnBrk="1" hangingPunct="1">
              <a:buNone/>
            </a:pPr>
            <a:endParaRPr lang="en-US" sz="2100" dirty="0">
              <a:latin typeface="Miller" charset="0"/>
            </a:endParaRPr>
          </a:p>
          <a:p>
            <a:pPr eaLnBrk="1" hangingPunct="1"/>
            <a:r>
              <a:rPr lang="en-US" sz="2100" dirty="0">
                <a:latin typeface="Miller" charset="0"/>
              </a:rPr>
              <a:t>Based on his detailed study which also noted the pump’s proximity to a sewer, </a:t>
            </a:r>
            <a:r>
              <a:rPr lang="en-US" sz="2100" b="1" dirty="0">
                <a:latin typeface="Miller" charset="0"/>
              </a:rPr>
              <a:t>he persuaded the local authorities to implement a control measure immediately</a:t>
            </a:r>
            <a:r>
              <a:rPr lang="en-US" sz="2100" dirty="0">
                <a:latin typeface="Miller" charset="0"/>
              </a:rPr>
              <a:t> – and so the </a:t>
            </a:r>
            <a:r>
              <a:rPr lang="en-US" sz="2100" b="1" dirty="0">
                <a:latin typeface="Miller" charset="0"/>
              </a:rPr>
              <a:t>pump handle was removed on the 8th September 1854</a:t>
            </a:r>
            <a:r>
              <a:rPr lang="en-US" sz="2100" dirty="0">
                <a:latin typeface="Miller" charset="0"/>
              </a:rPr>
              <a:t>.  </a:t>
            </a:r>
          </a:p>
          <a:p>
            <a:pPr eaLnBrk="1" hangingPunct="1">
              <a:buFont typeface="Arial" pitchFamily="34" charset="0"/>
              <a:buNone/>
            </a:pPr>
            <a:endParaRPr lang="en-US" dirty="0">
              <a:latin typeface="Miller" charset="0"/>
            </a:endParaRPr>
          </a:p>
        </p:txBody>
      </p:sp>
      <p:pic>
        <p:nvPicPr>
          <p:cNvPr id="53251" name="Picture 3" descr="http://www.ph.ucla.edu/epi/snow/graphics/cricketfig6.jpg"/>
          <p:cNvPicPr>
            <a:picLocks noChangeAspect="1" noChangeArrowheads="1"/>
          </p:cNvPicPr>
          <p:nvPr/>
        </p:nvPicPr>
        <p:blipFill>
          <a:blip r:embed="rId3" cstate="print"/>
          <a:srcRect/>
          <a:stretch>
            <a:fillRect/>
          </a:stretch>
        </p:blipFill>
        <p:spPr bwMode="auto">
          <a:xfrm>
            <a:off x="2555875" y="260350"/>
            <a:ext cx="4176713" cy="2016125"/>
          </a:xfrm>
          <a:prstGeom prst="rect">
            <a:avLst/>
          </a:prstGeom>
          <a:noFill/>
          <a:ln w="9525">
            <a:noFill/>
            <a:miter lim="800000"/>
            <a:headEnd/>
            <a:tailEnd/>
          </a:ln>
        </p:spPr>
      </p:pic>
      <p:sp>
        <p:nvSpPr>
          <p:cNvPr id="53252" name="Rectangle 1"/>
          <p:cNvSpPr>
            <a:spLocks noChangeArrowheads="1"/>
          </p:cNvSpPr>
          <p:nvPr/>
        </p:nvSpPr>
        <p:spPr bwMode="auto">
          <a:xfrm>
            <a:off x="2339975" y="2420938"/>
            <a:ext cx="4449763" cy="276225"/>
          </a:xfrm>
          <a:prstGeom prst="rect">
            <a:avLst/>
          </a:prstGeom>
          <a:noFill/>
          <a:ln w="9525">
            <a:noFill/>
            <a:miter lim="800000"/>
            <a:headEnd/>
            <a:tailEnd/>
          </a:ln>
        </p:spPr>
        <p:txBody>
          <a:bodyPr wrap="none" anchor="ctr">
            <a:spAutoFit/>
          </a:bodyPr>
          <a:lstStyle/>
          <a:p>
            <a:r>
              <a:rPr lang="en-US" sz="1200">
                <a:solidFill>
                  <a:srgbClr val="000000"/>
                </a:solidFill>
                <a:latin typeface="Miller" charset="0"/>
                <a:ea typeface="Times New Roman" pitchFamily="18" charset="0"/>
                <a:cs typeface="Arial" pitchFamily="34" charset="0"/>
              </a:rPr>
              <a:t>Image: </a:t>
            </a:r>
            <a:r>
              <a:rPr lang="en-US" sz="1200">
                <a:latin typeface="Miller" charset="0"/>
                <a:ea typeface="Times New Roman" pitchFamily="18" charset="0"/>
                <a:cs typeface="Arial" pitchFamily="34" charset="0"/>
                <a:hlinkClick r:id="rId4"/>
              </a:rPr>
              <a:t>http://www.ph.ucla.edu/epi/snow/graphics/cricketfig6.jpg</a:t>
            </a:r>
            <a:endParaRPr lang="en-US">
              <a:latin typeface="Calibri" pitchFamily="34" charset="0"/>
              <a:ea typeface="Times New Roman" pitchFamily="18" charset="0"/>
              <a:cs typeface="Arial" pitchFamily="34" charset="0"/>
            </a:endParaRPr>
          </a:p>
        </p:txBody>
      </p:sp>
      <p:sp>
        <p:nvSpPr>
          <p:cNvPr id="53253" name="Rectangle 1"/>
          <p:cNvSpPr>
            <a:spLocks noChangeArrowheads="1"/>
          </p:cNvSpPr>
          <p:nvPr/>
        </p:nvSpPr>
        <p:spPr bwMode="auto">
          <a:xfrm>
            <a:off x="6948488" y="74613"/>
            <a:ext cx="2195512" cy="307975"/>
          </a:xfrm>
          <a:prstGeom prst="rect">
            <a:avLst/>
          </a:prstGeom>
          <a:noFill/>
          <a:ln w="9525">
            <a:noFill/>
            <a:miter lim="800000"/>
            <a:headEnd/>
            <a:tailEnd/>
          </a:ln>
        </p:spPr>
        <p:txBody>
          <a:bodyPr anchor="ctr">
            <a:spAutoFit/>
          </a:bodyPr>
          <a:lstStyle/>
          <a:p>
            <a:r>
              <a:rPr lang="en-GB" sz="1400" b="1" i="1">
                <a:solidFill>
                  <a:srgbClr val="003E6C"/>
                </a:solidFill>
                <a:latin typeface="Miller" charset="0"/>
                <a:ea typeface="Calibri" pitchFamily="34" charset="0"/>
                <a:cs typeface="Times New Roman" pitchFamily="18" charset="0"/>
              </a:rPr>
              <a:t>Page  11 of LSHTM link</a:t>
            </a:r>
            <a:endParaRPr lang="en-GB">
              <a:ea typeface="Calibri" pitchFamily="34"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Recommendations</a:t>
            </a:r>
          </a:p>
        </p:txBody>
      </p:sp>
      <p:sp>
        <p:nvSpPr>
          <p:cNvPr id="3" name="Content Placeholder 2"/>
          <p:cNvSpPr>
            <a:spLocks noGrp="1"/>
          </p:cNvSpPr>
          <p:nvPr>
            <p:ph idx="1"/>
          </p:nvPr>
        </p:nvSpPr>
        <p:spPr/>
        <p:txBody>
          <a:bodyPr/>
          <a:lstStyle/>
          <a:p>
            <a:pPr eaLnBrk="1" hangingPunct="1"/>
            <a:r>
              <a:rPr lang="en-US" sz="2200" dirty="0">
                <a:latin typeface="Miller" charset="0"/>
              </a:rPr>
              <a:t>The recommendation to remove the pump handle has come to be known as an </a:t>
            </a:r>
            <a:r>
              <a:rPr lang="en-US" sz="2200" b="1" dirty="0">
                <a:latin typeface="Miller" charset="0"/>
              </a:rPr>
              <a:t>international symbol of public health</a:t>
            </a:r>
            <a:r>
              <a:rPr lang="en-US" sz="2200" dirty="0">
                <a:latin typeface="Miller" charset="0"/>
              </a:rPr>
              <a:t>.</a:t>
            </a:r>
          </a:p>
          <a:p>
            <a:pPr eaLnBrk="1" hangingPunct="1"/>
            <a:endParaRPr lang="en-US" sz="2200" dirty="0">
              <a:latin typeface="Miller" charset="0"/>
            </a:endParaRPr>
          </a:p>
          <a:p>
            <a:pPr eaLnBrk="1" hangingPunct="1"/>
            <a:r>
              <a:rPr lang="en-US" sz="2200" dirty="0">
                <a:latin typeface="Miller" charset="0"/>
              </a:rPr>
              <a:t>Since his other recommendations for prevention - personal hygiene, boiling of soiled bedclothes of patients, isolation and quarantine, improved waste disposal, drainage, provision of clean water and such measures – were also supported by sanitation reformers and proponents of the miasma theory, improvements followed.</a:t>
            </a:r>
          </a:p>
          <a:p>
            <a:pPr eaLnBrk="1" hangingPunct="1">
              <a:buNone/>
            </a:pPr>
            <a:endParaRPr lang="en-US" sz="2200" dirty="0">
              <a:latin typeface="Miller" charset="0"/>
            </a:endParaRPr>
          </a:p>
          <a:p>
            <a:pPr eaLnBrk="1" hangingPunct="1"/>
            <a:r>
              <a:rPr lang="en-US" sz="2200" dirty="0">
                <a:latin typeface="Miller" charset="0"/>
              </a:rPr>
              <a:t>Snow’s intervention is an example of how epidemiology can provide enough information to support effective action.</a:t>
            </a:r>
          </a:p>
          <a:p>
            <a:pPr>
              <a:buNone/>
            </a:pPr>
            <a:endParaRPr lang="en-GB"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p:cNvSpPr>
            <a:spLocks noGrp="1"/>
          </p:cNvSpPr>
          <p:nvPr>
            <p:ph type="title"/>
          </p:nvPr>
        </p:nvSpPr>
        <p:spPr>
          <a:xfrm>
            <a:off x="1692275" y="274638"/>
            <a:ext cx="5759450" cy="1143000"/>
          </a:xfrm>
        </p:spPr>
        <p:txBody>
          <a:bodyPr/>
          <a:lstStyle/>
          <a:p>
            <a:pPr eaLnBrk="1" hangingPunct="1"/>
            <a:r>
              <a:rPr lang="en-GB">
                <a:latin typeface="Miller" charset="0"/>
              </a:rPr>
              <a:t>Steps in Snow’s study</a:t>
            </a:r>
            <a:endParaRPr lang="en-US">
              <a:latin typeface="Miller" charset="0"/>
            </a:endParaRPr>
          </a:p>
        </p:txBody>
      </p:sp>
      <p:sp>
        <p:nvSpPr>
          <p:cNvPr id="61443" name="Content Placeholder 2"/>
          <p:cNvSpPr>
            <a:spLocks noGrp="1"/>
          </p:cNvSpPr>
          <p:nvPr>
            <p:ph idx="1"/>
          </p:nvPr>
        </p:nvSpPr>
        <p:spPr/>
        <p:txBody>
          <a:bodyPr/>
          <a:lstStyle/>
          <a:p>
            <a:pPr eaLnBrk="1" hangingPunct="1"/>
            <a:r>
              <a:rPr lang="en-US" sz="2200" dirty="0">
                <a:latin typeface="Miller" charset="0"/>
              </a:rPr>
              <a:t>Snow characterised cases and population at risk by person, place and time.</a:t>
            </a:r>
          </a:p>
          <a:p>
            <a:pPr eaLnBrk="1" hangingPunct="1">
              <a:buNone/>
            </a:pPr>
            <a:endParaRPr lang="en-US" sz="2200" dirty="0">
              <a:latin typeface="Miller" charset="0"/>
            </a:endParaRPr>
          </a:p>
          <a:p>
            <a:pPr eaLnBrk="1" hangingPunct="1"/>
            <a:r>
              <a:rPr lang="en-US" sz="2200" dirty="0">
                <a:latin typeface="Miller" charset="0"/>
              </a:rPr>
              <a:t>Based on this descriptive epidemiology, he formulated testable hypotheses.</a:t>
            </a:r>
          </a:p>
          <a:p>
            <a:pPr eaLnBrk="1" hangingPunct="1">
              <a:buNone/>
            </a:pPr>
            <a:endParaRPr lang="en-US" sz="2200" dirty="0">
              <a:latin typeface="Miller" charset="0"/>
            </a:endParaRPr>
          </a:p>
          <a:p>
            <a:pPr eaLnBrk="1" hangingPunct="1"/>
            <a:r>
              <a:rPr lang="en-US" sz="2200" dirty="0">
                <a:latin typeface="Miller" charset="0"/>
              </a:rPr>
              <a:t>He compared comparable groups in a thorough study to test them (analytical epidemiology).</a:t>
            </a:r>
          </a:p>
          <a:p>
            <a:pPr eaLnBrk="1" hangingPunct="1">
              <a:buNone/>
            </a:pPr>
            <a:endParaRPr lang="en-US" sz="2200" dirty="0">
              <a:latin typeface="Miller" charset="0"/>
            </a:endParaRPr>
          </a:p>
          <a:p>
            <a:pPr eaLnBrk="1" hangingPunct="1"/>
            <a:r>
              <a:rPr lang="en-US" sz="2200" dirty="0">
                <a:latin typeface="Miller" charset="0"/>
              </a:rPr>
              <a:t>He then  advised the authorities to remove the pump handle, the water intake of the </a:t>
            </a:r>
            <a:r>
              <a:rPr lang="en-US" sz="2200" dirty="0" err="1">
                <a:latin typeface="Miller" charset="0"/>
              </a:rPr>
              <a:t>Southwark</a:t>
            </a:r>
            <a:r>
              <a:rPr lang="en-US" sz="2200" dirty="0">
                <a:latin typeface="Miller" charset="0"/>
              </a:rPr>
              <a:t> &amp; Vauxhall Company and to take other measures for better hygiene and sanitation.</a:t>
            </a:r>
          </a:p>
          <a:p>
            <a:pPr eaLnBrk="1" hangingPunct="1">
              <a:buFont typeface="Arial" pitchFamily="34" charset="0"/>
              <a:buNone/>
            </a:pPr>
            <a:endParaRPr lang="en-US" dirty="0">
              <a:latin typeface="Miller" charset="0"/>
            </a:endParaRPr>
          </a:p>
        </p:txBody>
      </p:sp>
      <p:sp>
        <p:nvSpPr>
          <p:cNvPr id="4" name="Footer Placeholder 3"/>
          <p:cNvSpPr>
            <a:spLocks noGrp="1"/>
          </p:cNvSpPr>
          <p:nvPr>
            <p:ph type="ftr" sz="quarter" idx="11"/>
          </p:nvPr>
        </p:nvSpPr>
        <p:spPr/>
        <p:txBody>
          <a:bodyPr/>
          <a:lstStyle/>
          <a:p>
            <a:pPr>
              <a:defRPr/>
            </a:pPr>
            <a:r>
              <a:rPr lang="en-US" dirty="0"/>
              <a:t>http://msf.org.uk/schools-resources</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a:normAutofit fontScale="90000"/>
          </a:bodyPr>
          <a:lstStyle/>
          <a:p>
            <a:pPr eaLnBrk="1" hangingPunct="1">
              <a:defRPr/>
            </a:pPr>
            <a:r>
              <a:rPr lang="en-GB" dirty="0"/>
              <a:t>Epidemic curve of the</a:t>
            </a:r>
            <a:br>
              <a:rPr lang="en-GB" dirty="0"/>
            </a:br>
            <a:r>
              <a:rPr lang="en-GB" dirty="0"/>
              <a:t>Broad Street outbreak</a:t>
            </a:r>
            <a:endParaRPr lang="en-US" dirty="0"/>
          </a:p>
        </p:txBody>
      </p:sp>
      <p:sp>
        <p:nvSpPr>
          <p:cNvPr id="54275" name="Rectangle 1"/>
          <p:cNvSpPr>
            <a:spLocks noChangeArrowheads="1"/>
          </p:cNvSpPr>
          <p:nvPr/>
        </p:nvSpPr>
        <p:spPr bwMode="auto">
          <a:xfrm>
            <a:off x="6084888" y="1824038"/>
            <a:ext cx="2519362" cy="2462212"/>
          </a:xfrm>
          <a:prstGeom prst="rect">
            <a:avLst/>
          </a:prstGeom>
          <a:noFill/>
          <a:ln w="9525">
            <a:noFill/>
            <a:miter lim="800000"/>
            <a:headEnd/>
            <a:tailEnd/>
          </a:ln>
        </p:spPr>
        <p:txBody>
          <a:bodyPr anchor="ctr">
            <a:spAutoFit/>
          </a:bodyPr>
          <a:lstStyle/>
          <a:p>
            <a:r>
              <a:rPr lang="en-GB" sz="2200" dirty="0">
                <a:solidFill>
                  <a:srgbClr val="000000"/>
                </a:solidFill>
                <a:latin typeface="Miller" charset="0"/>
                <a:ea typeface="Calibri" pitchFamily="34" charset="0"/>
                <a:cs typeface="Arial" pitchFamily="34" charset="0"/>
              </a:rPr>
              <a:t>The graph shows the time distribution of the date of onset of the fatal cases of cholera, disease change over time</a:t>
            </a:r>
            <a:endParaRPr lang="en-GB" sz="2200" dirty="0">
              <a:latin typeface="Calibri" pitchFamily="34" charset="0"/>
              <a:ea typeface="Calibri" pitchFamily="34" charset="0"/>
              <a:cs typeface="Arial" pitchFamily="34" charset="0"/>
            </a:endParaRPr>
          </a:p>
        </p:txBody>
      </p:sp>
      <p:pic>
        <p:nvPicPr>
          <p:cNvPr id="54276" name="Content Placeholder 6" descr="http://safedrinkingwaterdotcom.files.wordpress.com/2013/02/13-handle-removed-from-pump.jpg"/>
          <p:cNvPicPr>
            <a:picLocks noGrp="1"/>
          </p:cNvPicPr>
          <p:nvPr>
            <p:ph idx="1"/>
          </p:nvPr>
        </p:nvPicPr>
        <p:blipFill>
          <a:blip r:embed="rId2" cstate="print"/>
          <a:srcRect/>
          <a:stretch>
            <a:fillRect/>
          </a:stretch>
        </p:blipFill>
        <p:spPr>
          <a:xfrm>
            <a:off x="395288" y="1628775"/>
            <a:ext cx="5616575" cy="4248150"/>
          </a:xfrm>
        </p:spPr>
      </p:pic>
      <p:sp>
        <p:nvSpPr>
          <p:cNvPr id="54277" name="Rectangle 2"/>
          <p:cNvSpPr>
            <a:spLocks noChangeArrowheads="1"/>
          </p:cNvSpPr>
          <p:nvPr/>
        </p:nvSpPr>
        <p:spPr bwMode="auto">
          <a:xfrm>
            <a:off x="323850" y="6021388"/>
            <a:ext cx="8064500" cy="276225"/>
          </a:xfrm>
          <a:prstGeom prst="rect">
            <a:avLst/>
          </a:prstGeom>
          <a:noFill/>
          <a:ln w="9525">
            <a:noFill/>
            <a:miter lim="800000"/>
            <a:headEnd/>
            <a:tailEnd/>
          </a:ln>
        </p:spPr>
        <p:txBody>
          <a:bodyPr anchor="ctr">
            <a:spAutoFit/>
          </a:bodyPr>
          <a:lstStyle/>
          <a:p>
            <a:r>
              <a:rPr lang="en-GB" sz="1200">
                <a:latin typeface="Miller" charset="0"/>
                <a:ea typeface="Calibri" pitchFamily="34" charset="0"/>
                <a:cs typeface="Times New Roman" pitchFamily="18" charset="0"/>
              </a:rPr>
              <a:t>Source: </a:t>
            </a:r>
            <a:r>
              <a:rPr lang="en-GB" sz="1200" u="sng">
                <a:solidFill>
                  <a:srgbClr val="0000FF"/>
                </a:solidFill>
                <a:latin typeface="Miller" charset="0"/>
                <a:ea typeface="Calibri" pitchFamily="34" charset="0"/>
                <a:cs typeface="Times New Roman" pitchFamily="18" charset="0"/>
              </a:rPr>
              <a:t>http://safedrinkingwaterdotcom.files.wordpress.com/2013/02/13-handle-removed-from-pump.jpg</a:t>
            </a:r>
            <a:endParaRPr lang="en-GB">
              <a:latin typeface="Calibri" pitchFamily="34" charset="0"/>
              <a:ea typeface="Calibri" pitchFamily="34" charset="0"/>
              <a:cs typeface="Times New Roman" pitchFamily="18" charset="0"/>
            </a:endParaRPr>
          </a:p>
        </p:txBody>
      </p:sp>
      <p:sp>
        <p:nvSpPr>
          <p:cNvPr id="6" name="Footer Placeholder 5"/>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title"/>
          </p:nvPr>
        </p:nvSpPr>
        <p:spPr>
          <a:xfrm>
            <a:off x="1692275" y="274638"/>
            <a:ext cx="5759450" cy="1143000"/>
          </a:xfrm>
        </p:spPr>
        <p:txBody>
          <a:bodyPr/>
          <a:lstStyle/>
          <a:p>
            <a:pPr eaLnBrk="1" hangingPunct="1"/>
            <a:r>
              <a:rPr lang="en-GB" dirty="0">
                <a:latin typeface="Miller" charset="0"/>
              </a:rPr>
              <a:t>Epidemic curve (1)</a:t>
            </a:r>
            <a:endParaRPr lang="en-US" dirty="0">
              <a:latin typeface="Miller" charset="0"/>
            </a:endParaRPr>
          </a:p>
        </p:txBody>
      </p:sp>
      <p:sp>
        <p:nvSpPr>
          <p:cNvPr id="3" name="Content Placeholder 2"/>
          <p:cNvSpPr>
            <a:spLocks noGrp="1"/>
          </p:cNvSpPr>
          <p:nvPr>
            <p:ph idx="1"/>
          </p:nvPr>
        </p:nvSpPr>
        <p:spPr/>
        <p:txBody>
          <a:bodyPr/>
          <a:lstStyle/>
          <a:p>
            <a:pPr marL="0" indent="0" eaLnBrk="1" hangingPunct="1">
              <a:buFont typeface="Arial" pitchFamily="34" charset="0"/>
              <a:buNone/>
              <a:defRPr/>
            </a:pPr>
            <a:r>
              <a:rPr lang="en-GB" b="1" i="1" dirty="0">
                <a:solidFill>
                  <a:srgbClr val="0070C0"/>
                </a:solidFill>
              </a:rPr>
              <a:t>Action for students</a:t>
            </a:r>
            <a:r>
              <a:rPr lang="en-GB" b="1" dirty="0">
                <a:solidFill>
                  <a:srgbClr val="0070C0"/>
                </a:solidFill>
              </a:rPr>
              <a:t>: </a:t>
            </a:r>
            <a:r>
              <a:rPr lang="en-GB" dirty="0"/>
              <a:t>What is an epidemic curve?</a:t>
            </a:r>
          </a:p>
          <a:p>
            <a:pPr eaLnBrk="1" hangingPunct="1">
              <a:buFont typeface="Arial" pitchFamily="34" charset="0"/>
              <a:buNone/>
              <a:defRPr/>
            </a:pPr>
            <a:endParaRPr lang="en-US" sz="2600" dirty="0">
              <a:solidFill>
                <a:srgbClr val="0070C0"/>
              </a:solidFill>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530225" indent="-530225">
              <a:buNone/>
            </a:pPr>
            <a:r>
              <a:rPr lang="en-GB" sz="2600" b="1" dirty="0"/>
              <a:t>Part 2: </a:t>
            </a:r>
            <a:r>
              <a:rPr lang="en-GB" sz="2600" b="1" dirty="0">
                <a:hlinkClick r:id="rId2" action="ppaction://hlinksldjump"/>
              </a:rPr>
              <a:t>1854 Broad Street outbreak investigation</a:t>
            </a:r>
            <a:endParaRPr lang="en-GB" sz="2600" b="1" dirty="0"/>
          </a:p>
          <a:p>
            <a:pPr marL="530225" indent="-530225">
              <a:buNone/>
            </a:pPr>
            <a:r>
              <a:rPr lang="en-GB" sz="2600" dirty="0"/>
              <a:t>Specific outbreak investigation examining</a:t>
            </a:r>
          </a:p>
          <a:p>
            <a:pPr marL="530225" indent="-530225">
              <a:buNone/>
            </a:pPr>
            <a:r>
              <a:rPr lang="en-GB" sz="2600" dirty="0"/>
              <a:t>circumstances around outbreak in Soho, London.</a:t>
            </a:r>
          </a:p>
          <a:p>
            <a:pPr marL="530225" indent="-530225"/>
            <a:r>
              <a:rPr lang="en-GB" sz="2600" dirty="0">
                <a:hlinkClick r:id="rId3" action="ppaction://hlinksldjump"/>
              </a:rPr>
              <a:t>Iconic map</a:t>
            </a:r>
            <a:endParaRPr lang="en-GB" sz="2600" dirty="0"/>
          </a:p>
          <a:p>
            <a:pPr marL="530225" indent="-530225"/>
            <a:r>
              <a:rPr lang="en-GB" sz="2600" dirty="0">
                <a:hlinkClick r:id="rId4" action="ppaction://hlinksldjump"/>
              </a:rPr>
              <a:t>Outlying cases</a:t>
            </a:r>
            <a:endParaRPr lang="en-GB" sz="2600" dirty="0"/>
          </a:p>
          <a:p>
            <a:pPr marL="530225" indent="-530225"/>
            <a:r>
              <a:rPr lang="en-GB" sz="2600" dirty="0">
                <a:hlinkClick r:id="rId5" action="ppaction://hlinksldjump"/>
              </a:rPr>
              <a:t>Epidemic curve</a:t>
            </a:r>
            <a:endParaRPr lang="en-GB" sz="2600" dirty="0"/>
          </a:p>
          <a:p>
            <a:pPr marL="530225" indent="-530225"/>
            <a:r>
              <a:rPr lang="en-GB" sz="2600" dirty="0">
                <a:hlinkClick r:id="rId6" action="ppaction://hlinksldjump"/>
              </a:rPr>
              <a:t>Why did the epidemic stop?</a:t>
            </a:r>
            <a:endParaRPr lang="en-GB" sz="2600" dirty="0"/>
          </a:p>
          <a:p>
            <a:pPr marL="530225" indent="-530225"/>
            <a:r>
              <a:rPr lang="en-GB" sz="2600" dirty="0">
                <a:hlinkClick r:id="rId7" action="ppaction://hlinksldjump"/>
              </a:rPr>
              <a:t>Causal relationship</a:t>
            </a:r>
            <a:endParaRPr lang="en-GB" sz="2600" dirty="0"/>
          </a:p>
          <a:p>
            <a:pPr marL="530225" indent="-530225"/>
            <a:r>
              <a:rPr lang="en-GB" sz="2600" dirty="0">
                <a:hlinkClick r:id="rId8" action="ppaction://hlinksldjump"/>
              </a:rPr>
              <a:t>Review: steps in Snow’s investigation</a:t>
            </a:r>
            <a:endParaRPr lang="en-GB" sz="2600" dirty="0"/>
          </a:p>
          <a:p>
            <a:pPr>
              <a:buNone/>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
        <p:nvSpPr>
          <p:cNvPr id="5" name="Title 1"/>
          <p:cNvSpPr>
            <a:spLocks noGrp="1"/>
          </p:cNvSpPr>
          <p:nvPr>
            <p:ph type="title"/>
          </p:nvPr>
        </p:nvSpPr>
        <p:spPr/>
        <p:txBody>
          <a:bodyPr>
            <a:normAutofit/>
          </a:bodyPr>
          <a:lstStyle/>
          <a:p>
            <a:r>
              <a:rPr lang="en-GB" dirty="0"/>
              <a:t>Index: Part 2</a:t>
            </a:r>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a:xfrm>
            <a:off x="1692275" y="274638"/>
            <a:ext cx="5759450" cy="1143000"/>
          </a:xfrm>
        </p:spPr>
        <p:txBody>
          <a:bodyPr/>
          <a:lstStyle/>
          <a:p>
            <a:pPr eaLnBrk="1" hangingPunct="1"/>
            <a:r>
              <a:rPr lang="en-GB" dirty="0">
                <a:latin typeface="Miller" charset="0"/>
              </a:rPr>
              <a:t>Epidemic curve (2)</a:t>
            </a:r>
            <a:endParaRPr lang="en-US" dirty="0">
              <a:latin typeface="Miller" charset="0"/>
            </a:endParaRPr>
          </a:p>
        </p:txBody>
      </p:sp>
      <p:sp>
        <p:nvSpPr>
          <p:cNvPr id="56323" name="Content Placeholder 2"/>
          <p:cNvSpPr>
            <a:spLocks noGrp="1"/>
          </p:cNvSpPr>
          <p:nvPr>
            <p:ph idx="1"/>
          </p:nvPr>
        </p:nvSpPr>
        <p:spPr/>
        <p:txBody>
          <a:bodyPr/>
          <a:lstStyle/>
          <a:p>
            <a:pPr eaLnBrk="1" hangingPunct="1">
              <a:buFont typeface="Arial" pitchFamily="34" charset="0"/>
              <a:buNone/>
            </a:pPr>
            <a:r>
              <a:rPr lang="en-GB" b="1" i="1" dirty="0">
                <a:solidFill>
                  <a:srgbClr val="0070C0"/>
                </a:solidFill>
                <a:latin typeface="Miller" charset="0"/>
              </a:rPr>
              <a:t>Action for students</a:t>
            </a:r>
            <a:r>
              <a:rPr lang="en-GB" dirty="0">
                <a:solidFill>
                  <a:srgbClr val="0070C0"/>
                </a:solidFill>
                <a:latin typeface="Miller" charset="0"/>
              </a:rPr>
              <a:t>: </a:t>
            </a:r>
            <a:r>
              <a:rPr lang="en-GB" dirty="0">
                <a:latin typeface="Miller" charset="0"/>
              </a:rPr>
              <a:t>What can its shape </a:t>
            </a:r>
          </a:p>
          <a:p>
            <a:pPr eaLnBrk="1" hangingPunct="1">
              <a:buFont typeface="Arial" pitchFamily="34" charset="0"/>
              <a:buNone/>
            </a:pPr>
            <a:r>
              <a:rPr lang="en-GB" dirty="0">
                <a:latin typeface="Miller" charset="0"/>
              </a:rPr>
              <a:t>tell you?</a:t>
            </a:r>
          </a:p>
          <a:p>
            <a:pPr eaLnBrk="1" hangingPunct="1">
              <a:buFont typeface="Arial" pitchFamily="34" charset="0"/>
              <a:buNone/>
            </a:pPr>
            <a:endParaRPr lang="en-US" dirty="0">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a:normAutofit fontScale="90000"/>
          </a:bodyPr>
          <a:lstStyle/>
          <a:p>
            <a:pPr eaLnBrk="1" hangingPunct="1">
              <a:defRPr/>
            </a:pPr>
            <a:r>
              <a:rPr lang="en-GB" dirty="0"/>
              <a:t>Why did the epidemic stop?</a:t>
            </a:r>
            <a:endParaRPr lang="en-US" dirty="0"/>
          </a:p>
        </p:txBody>
      </p:sp>
      <p:sp>
        <p:nvSpPr>
          <p:cNvPr id="3" name="Content Placeholder 2"/>
          <p:cNvSpPr>
            <a:spLocks noGrp="1"/>
          </p:cNvSpPr>
          <p:nvPr>
            <p:ph idx="1"/>
          </p:nvPr>
        </p:nvSpPr>
        <p:spPr/>
        <p:txBody>
          <a:bodyPr/>
          <a:lstStyle/>
          <a:p>
            <a:pPr marL="0" indent="0" eaLnBrk="1" hangingPunct="1">
              <a:buFont typeface="Arial" pitchFamily="34" charset="0"/>
              <a:buNone/>
              <a:defRPr/>
            </a:pPr>
            <a:r>
              <a:rPr lang="en-GB" b="1" i="1" dirty="0">
                <a:solidFill>
                  <a:srgbClr val="0070C0"/>
                </a:solidFill>
              </a:rPr>
              <a:t>Action for students</a:t>
            </a:r>
            <a:r>
              <a:rPr lang="en-GB" b="1" dirty="0">
                <a:solidFill>
                  <a:srgbClr val="0070C0"/>
                </a:solidFill>
              </a:rPr>
              <a:t>:</a:t>
            </a:r>
            <a:r>
              <a:rPr lang="en-GB" b="1" dirty="0"/>
              <a:t> </a:t>
            </a:r>
            <a:r>
              <a:rPr lang="en-GB" dirty="0"/>
              <a:t>Why did the epidemic stop?</a:t>
            </a:r>
            <a:endParaRPr lang="en-US" dirty="0"/>
          </a:p>
          <a:p>
            <a:pPr eaLnBrk="1" hangingPunct="1">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p:cNvSpPr>
          <p:nvPr>
            <p:ph type="title"/>
          </p:nvPr>
        </p:nvSpPr>
        <p:spPr>
          <a:xfrm>
            <a:off x="1692275" y="274638"/>
            <a:ext cx="5759450" cy="1143000"/>
          </a:xfrm>
        </p:spPr>
        <p:txBody>
          <a:bodyPr/>
          <a:lstStyle/>
          <a:p>
            <a:pPr eaLnBrk="1" hangingPunct="1"/>
            <a:r>
              <a:rPr lang="en-GB">
                <a:latin typeface="Miller" charset="0"/>
              </a:rPr>
              <a:t>Alternative explanations</a:t>
            </a:r>
            <a:endParaRPr lang="en-US">
              <a:latin typeface="Miller" charset="0"/>
            </a:endParaRPr>
          </a:p>
        </p:txBody>
      </p:sp>
      <p:sp>
        <p:nvSpPr>
          <p:cNvPr id="58371" name="Content Placeholder 2"/>
          <p:cNvSpPr>
            <a:spLocks noGrp="1"/>
          </p:cNvSpPr>
          <p:nvPr>
            <p:ph idx="1"/>
          </p:nvPr>
        </p:nvSpPr>
        <p:spPr/>
        <p:txBody>
          <a:bodyPr/>
          <a:lstStyle/>
          <a:p>
            <a:pPr eaLnBrk="1" hangingPunct="1">
              <a:buFont typeface="Arial" pitchFamily="34" charset="0"/>
              <a:buNone/>
            </a:pPr>
            <a:r>
              <a:rPr lang="en-GB" b="1" i="1" dirty="0">
                <a:solidFill>
                  <a:srgbClr val="0070C0"/>
                </a:solidFill>
                <a:latin typeface="Miller" charset="0"/>
              </a:rPr>
              <a:t>Action for students: </a:t>
            </a:r>
            <a:r>
              <a:rPr lang="en-GB" dirty="0">
                <a:latin typeface="Miller" charset="0"/>
              </a:rPr>
              <a:t>What could </a:t>
            </a:r>
          </a:p>
          <a:p>
            <a:pPr eaLnBrk="1" hangingPunct="1">
              <a:buFont typeface="Arial" pitchFamily="34" charset="0"/>
              <a:buNone/>
            </a:pPr>
            <a:r>
              <a:rPr lang="en-GB" dirty="0">
                <a:latin typeface="Miller" charset="0"/>
              </a:rPr>
              <a:t>be alternative explanations? </a:t>
            </a:r>
            <a:endParaRPr lang="en-US" dirty="0">
              <a:latin typeface="Miller" charset="0"/>
            </a:endParaRPr>
          </a:p>
          <a:p>
            <a:pPr eaLnBrk="1" hangingPunct="1">
              <a:buFont typeface="Arial" pitchFamily="34" charset="0"/>
              <a:buNone/>
            </a:pPr>
            <a:endParaRPr lang="en-US" sz="2800" b="1" i="1" dirty="0">
              <a:solidFill>
                <a:srgbClr val="0070C0"/>
              </a:solidFill>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a:xfrm>
            <a:off x="1692275" y="274638"/>
            <a:ext cx="5759450" cy="1143000"/>
          </a:xfrm>
        </p:spPr>
        <p:txBody>
          <a:bodyPr/>
          <a:lstStyle/>
          <a:p>
            <a:pPr eaLnBrk="1" hangingPunct="1"/>
            <a:r>
              <a:rPr lang="en-GB">
                <a:latin typeface="Miller" charset="0"/>
              </a:rPr>
              <a:t>Outbreak description</a:t>
            </a:r>
            <a:endParaRPr lang="en-US">
              <a:latin typeface="Miller" charset="0"/>
            </a:endParaRPr>
          </a:p>
        </p:txBody>
      </p:sp>
      <p:sp>
        <p:nvSpPr>
          <p:cNvPr id="3" name="Content Placeholder 2"/>
          <p:cNvSpPr>
            <a:spLocks noGrp="1"/>
          </p:cNvSpPr>
          <p:nvPr>
            <p:ph idx="1"/>
          </p:nvPr>
        </p:nvSpPr>
        <p:spPr/>
        <p:txBody>
          <a:bodyPr/>
          <a:lstStyle/>
          <a:p>
            <a:pPr marL="0" indent="0" eaLnBrk="1" hangingPunct="1">
              <a:buFont typeface="Arial" pitchFamily="34" charset="0"/>
              <a:buNone/>
              <a:defRPr/>
            </a:pPr>
            <a:r>
              <a:rPr lang="en-GB" b="1" i="1" dirty="0">
                <a:solidFill>
                  <a:srgbClr val="0070C0"/>
                </a:solidFill>
              </a:rPr>
              <a:t>Action for students: </a:t>
            </a:r>
            <a:r>
              <a:rPr lang="en-GB" dirty="0"/>
              <a:t>How would you </a:t>
            </a:r>
            <a:r>
              <a:rPr lang="en-GB" i="1" dirty="0"/>
              <a:t>describe</a:t>
            </a:r>
            <a:r>
              <a:rPr lang="en-GB" dirty="0"/>
              <a:t> the outbreak based on the </a:t>
            </a:r>
            <a:r>
              <a:rPr lang="en-GB" dirty="0" err="1"/>
              <a:t>epi</a:t>
            </a:r>
            <a:r>
              <a:rPr lang="en-GB" dirty="0"/>
              <a:t> curve on a previous slide?</a:t>
            </a:r>
            <a:endParaRPr lang="en-US" dirty="0"/>
          </a:p>
          <a:p>
            <a:pPr eaLnBrk="1" hangingPunct="1">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a:xfrm>
            <a:off x="1692275" y="274638"/>
            <a:ext cx="5759450" cy="1143000"/>
          </a:xfrm>
        </p:spPr>
        <p:txBody>
          <a:bodyPr/>
          <a:lstStyle/>
          <a:p>
            <a:pPr eaLnBrk="1" hangingPunct="1"/>
            <a:r>
              <a:rPr lang="en-GB">
                <a:latin typeface="Miller" charset="0"/>
              </a:rPr>
              <a:t>Outbreak explanation</a:t>
            </a:r>
            <a:endParaRPr lang="en-US">
              <a:latin typeface="Miller" charset="0"/>
            </a:endParaRPr>
          </a:p>
        </p:txBody>
      </p:sp>
      <p:sp>
        <p:nvSpPr>
          <p:cNvPr id="3" name="Content Placeholder 2"/>
          <p:cNvSpPr>
            <a:spLocks noGrp="1"/>
          </p:cNvSpPr>
          <p:nvPr>
            <p:ph idx="1"/>
          </p:nvPr>
        </p:nvSpPr>
        <p:spPr/>
        <p:txBody>
          <a:bodyPr/>
          <a:lstStyle/>
          <a:p>
            <a:pPr marL="0" indent="0" eaLnBrk="1" hangingPunct="1">
              <a:buFont typeface="Arial" pitchFamily="34" charset="0"/>
              <a:buNone/>
              <a:defRPr/>
            </a:pPr>
            <a:r>
              <a:rPr lang="en-GB" b="1" i="1" dirty="0">
                <a:solidFill>
                  <a:srgbClr val="0070C0"/>
                </a:solidFill>
              </a:rPr>
              <a:t>Action for students: </a:t>
            </a:r>
            <a:r>
              <a:rPr lang="en-GB" dirty="0"/>
              <a:t>How would you </a:t>
            </a:r>
            <a:r>
              <a:rPr lang="en-GB" i="1" dirty="0"/>
              <a:t>explain</a:t>
            </a:r>
            <a:r>
              <a:rPr lang="en-GB" dirty="0"/>
              <a:t> the outbreak? </a:t>
            </a:r>
          </a:p>
          <a:p>
            <a:pPr marL="0" indent="0" eaLnBrk="1" hangingPunct="1">
              <a:buFont typeface="Arial" pitchFamily="34" charset="0"/>
              <a:buNone/>
              <a:defRPr/>
            </a:pPr>
            <a:endParaRPr lang="en-US" sz="2600" b="1" i="1" dirty="0">
              <a:solidFill>
                <a:srgbClr val="0070C0"/>
              </a:solidFill>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p:cNvSpPr>
            <a:spLocks noGrp="1"/>
          </p:cNvSpPr>
          <p:nvPr>
            <p:ph type="title"/>
          </p:nvPr>
        </p:nvSpPr>
        <p:spPr>
          <a:xfrm>
            <a:off x="1692275" y="274638"/>
            <a:ext cx="5759450" cy="1143000"/>
          </a:xfrm>
        </p:spPr>
        <p:txBody>
          <a:bodyPr/>
          <a:lstStyle/>
          <a:p>
            <a:pPr eaLnBrk="1" hangingPunct="1"/>
            <a:r>
              <a:rPr lang="en-GB">
                <a:latin typeface="Miller" charset="0"/>
              </a:rPr>
              <a:t>Causal relationship (1)</a:t>
            </a:r>
            <a:endParaRPr lang="en-US">
              <a:latin typeface="Miller" charset="0"/>
            </a:endParaRPr>
          </a:p>
        </p:txBody>
      </p:sp>
      <p:sp>
        <p:nvSpPr>
          <p:cNvPr id="3" name="Content Placeholder 2"/>
          <p:cNvSpPr>
            <a:spLocks noGrp="1"/>
          </p:cNvSpPr>
          <p:nvPr>
            <p:ph idx="1"/>
          </p:nvPr>
        </p:nvSpPr>
        <p:spPr/>
        <p:txBody>
          <a:bodyPr/>
          <a:lstStyle/>
          <a:p>
            <a:pPr marL="0" indent="0" eaLnBrk="1" hangingPunct="1">
              <a:buFont typeface="Arial" pitchFamily="34" charset="0"/>
              <a:buNone/>
              <a:defRPr/>
            </a:pPr>
            <a:r>
              <a:rPr lang="en-US" b="1" i="1" dirty="0">
                <a:solidFill>
                  <a:srgbClr val="0070C0"/>
                </a:solidFill>
              </a:rPr>
              <a:t>Action for students: </a:t>
            </a:r>
            <a:r>
              <a:rPr lang="en-US" dirty="0"/>
              <a:t>What are the criteria that must be fulfilled to prove a causal relationship?</a:t>
            </a:r>
          </a:p>
        </p:txBody>
      </p:sp>
      <p:sp>
        <p:nvSpPr>
          <p:cNvPr id="62468" name="Rectangle 1"/>
          <p:cNvSpPr>
            <a:spLocks noChangeArrowheads="1"/>
          </p:cNvSpPr>
          <p:nvPr/>
        </p:nvSpPr>
        <p:spPr bwMode="auto">
          <a:xfrm>
            <a:off x="6948488" y="74613"/>
            <a:ext cx="2195512" cy="307975"/>
          </a:xfrm>
          <a:prstGeom prst="rect">
            <a:avLst/>
          </a:prstGeom>
          <a:noFill/>
          <a:ln w="9525">
            <a:noFill/>
            <a:miter lim="800000"/>
            <a:headEnd/>
            <a:tailEnd/>
          </a:ln>
        </p:spPr>
        <p:txBody>
          <a:bodyPr anchor="ctr">
            <a:spAutoFit/>
          </a:bodyPr>
          <a:lstStyle/>
          <a:p>
            <a:r>
              <a:rPr lang="en-GB" sz="1400" b="1" i="1">
                <a:solidFill>
                  <a:srgbClr val="003E6C"/>
                </a:solidFill>
                <a:latin typeface="Miller" charset="0"/>
                <a:ea typeface="Calibri" pitchFamily="34" charset="0"/>
                <a:cs typeface="Times New Roman" pitchFamily="18" charset="0"/>
              </a:rPr>
              <a:t>Page  11 of LSHTM link</a:t>
            </a:r>
            <a:endParaRPr lang="en-GB">
              <a:ea typeface="Calibri" pitchFamily="34" charset="0"/>
              <a:cs typeface="Times New Roman" pitchFamily="18" charset="0"/>
            </a:endParaRPr>
          </a:p>
        </p:txBody>
      </p:sp>
      <p:sp>
        <p:nvSpPr>
          <p:cNvPr id="5" name="Footer Placeholder 4"/>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4"/>
          <p:cNvSpPr>
            <a:spLocks noGrp="1"/>
          </p:cNvSpPr>
          <p:nvPr>
            <p:ph type="title"/>
          </p:nvPr>
        </p:nvSpPr>
        <p:spPr>
          <a:xfrm>
            <a:off x="1692275" y="274638"/>
            <a:ext cx="5759450" cy="1143000"/>
          </a:xfrm>
        </p:spPr>
        <p:txBody>
          <a:bodyPr/>
          <a:lstStyle/>
          <a:p>
            <a:pPr eaLnBrk="1" hangingPunct="1"/>
            <a:r>
              <a:rPr lang="en-GB">
                <a:latin typeface="Miller" charset="0"/>
              </a:rPr>
              <a:t>Causal relationship (2)</a:t>
            </a:r>
            <a:endParaRPr lang="en-US">
              <a:latin typeface="Miller" charset="0"/>
            </a:endParaRPr>
          </a:p>
        </p:txBody>
      </p:sp>
      <p:sp>
        <p:nvSpPr>
          <p:cNvPr id="63491" name="Content Placeholder 5"/>
          <p:cNvSpPr>
            <a:spLocks noGrp="1"/>
          </p:cNvSpPr>
          <p:nvPr>
            <p:ph idx="1"/>
          </p:nvPr>
        </p:nvSpPr>
        <p:spPr>
          <a:xfrm>
            <a:off x="395288" y="1341438"/>
            <a:ext cx="8229600" cy="5256212"/>
          </a:xfrm>
        </p:spPr>
        <p:txBody>
          <a:bodyPr/>
          <a:lstStyle/>
          <a:p>
            <a:pPr eaLnBrk="1" hangingPunct="1">
              <a:buNone/>
            </a:pPr>
            <a:r>
              <a:rPr lang="en-US" b="1" i="1" dirty="0">
                <a:solidFill>
                  <a:srgbClr val="0070C0"/>
                </a:solidFill>
              </a:rPr>
              <a:t>Action for students: </a:t>
            </a:r>
            <a:r>
              <a:rPr lang="en-US" dirty="0"/>
              <a:t>Did John Snow </a:t>
            </a:r>
          </a:p>
          <a:p>
            <a:pPr eaLnBrk="1" hangingPunct="1">
              <a:buNone/>
            </a:pPr>
            <a:r>
              <a:rPr lang="en-US" dirty="0"/>
              <a:t>prove that contaminated drinking </a:t>
            </a:r>
          </a:p>
          <a:p>
            <a:pPr eaLnBrk="1" hangingPunct="1">
              <a:buNone/>
            </a:pPr>
            <a:r>
              <a:rPr lang="en-US" dirty="0"/>
              <a:t>water causes cholera? </a:t>
            </a:r>
          </a:p>
          <a:p>
            <a:pPr eaLnBrk="1" hangingPunct="1"/>
            <a:endParaRPr lang="en-US" sz="2800" b="1" dirty="0">
              <a:latin typeface="Miller" charset="0"/>
            </a:endParaRPr>
          </a:p>
          <a:p>
            <a:pPr eaLnBrk="1" hangingPunct="1">
              <a:buFont typeface="Arial" pitchFamily="34" charset="0"/>
              <a:buNone/>
            </a:pPr>
            <a:endParaRPr lang="en-US" dirty="0">
              <a:latin typeface="Miller" charset="0"/>
            </a:endParaRPr>
          </a:p>
          <a:p>
            <a:pPr eaLnBrk="1" hangingPunct="1">
              <a:buFont typeface="Arial" pitchFamily="34" charset="0"/>
              <a:buNone/>
            </a:pPr>
            <a:endParaRPr lang="en-US" dirty="0">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p:cNvSpPr>
            <a:spLocks noGrp="1"/>
          </p:cNvSpPr>
          <p:nvPr>
            <p:ph type="title"/>
          </p:nvPr>
        </p:nvSpPr>
        <p:spPr>
          <a:xfrm>
            <a:off x="1692275" y="274638"/>
            <a:ext cx="5759450" cy="1143000"/>
          </a:xfrm>
        </p:spPr>
        <p:txBody>
          <a:bodyPr/>
          <a:lstStyle/>
          <a:p>
            <a:pPr eaLnBrk="1" hangingPunct="1"/>
            <a:r>
              <a:rPr lang="en-GB">
                <a:latin typeface="Miller" charset="0"/>
              </a:rPr>
              <a:t>Causal relationship (3)</a:t>
            </a:r>
            <a:endParaRPr lang="en-US">
              <a:latin typeface="Miller" charset="0"/>
            </a:endParaRPr>
          </a:p>
        </p:txBody>
      </p:sp>
      <p:sp>
        <p:nvSpPr>
          <p:cNvPr id="64515" name="Content Placeholder 2"/>
          <p:cNvSpPr>
            <a:spLocks noGrp="1"/>
          </p:cNvSpPr>
          <p:nvPr>
            <p:ph idx="1"/>
          </p:nvPr>
        </p:nvSpPr>
        <p:spPr/>
        <p:txBody>
          <a:bodyPr/>
          <a:lstStyle/>
          <a:p>
            <a:pPr eaLnBrk="1" hangingPunct="1"/>
            <a:r>
              <a:rPr lang="en-US" sz="2400" dirty="0">
                <a:latin typeface="Miller" charset="0"/>
              </a:rPr>
              <a:t>Although Snow worked before the era of bacteriology his observations and deductions would still lead him to </a:t>
            </a:r>
            <a:r>
              <a:rPr lang="en-US" sz="2400" b="1" dirty="0">
                <a:latin typeface="Miller" charset="0"/>
              </a:rPr>
              <a:t>clear descriptions and valid theories about the nature and the mode of communication of cholera</a:t>
            </a:r>
            <a:r>
              <a:rPr lang="en-US" sz="2400" dirty="0">
                <a:latin typeface="Miller" charset="0"/>
              </a:rPr>
              <a:t>. </a:t>
            </a:r>
          </a:p>
          <a:p>
            <a:pPr eaLnBrk="1" hangingPunct="1">
              <a:buNone/>
            </a:pPr>
            <a:endParaRPr lang="en-GB" sz="2400" dirty="0">
              <a:latin typeface="Miller" charset="0"/>
            </a:endParaRPr>
          </a:p>
          <a:p>
            <a:pPr eaLnBrk="1" hangingPunct="1"/>
            <a:r>
              <a:rPr lang="en-GB" sz="2400" dirty="0">
                <a:latin typeface="Miller" charset="0"/>
              </a:rPr>
              <a:t>The Snow cholera studies provided good evidence for the causal relationship of the association.  They demonstrated enough information supporting the idea that water could serve as a vehicle for transmitting cholera and of effective action, but the input of laboratory science was needed to prove causation.</a:t>
            </a:r>
          </a:p>
          <a:p>
            <a:pPr eaLnBrk="1" hangingPunct="1">
              <a:buFont typeface="Arial" pitchFamily="34" charset="0"/>
              <a:buNone/>
            </a:pPr>
            <a:endParaRPr lang="en-US" dirty="0">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a:normAutofit fontScale="90000"/>
          </a:bodyPr>
          <a:lstStyle/>
          <a:p>
            <a:pPr eaLnBrk="1" hangingPunct="1">
              <a:defRPr/>
            </a:pPr>
            <a:r>
              <a:rPr lang="en-GB" dirty="0"/>
              <a:t>Review of epidemiological</a:t>
            </a:r>
            <a:br>
              <a:rPr lang="en-GB" dirty="0"/>
            </a:br>
            <a:r>
              <a:rPr lang="en-GB" dirty="0"/>
              <a:t>investigation</a:t>
            </a:r>
            <a:endParaRPr lang="en-US" dirty="0"/>
          </a:p>
        </p:txBody>
      </p:sp>
      <p:sp>
        <p:nvSpPr>
          <p:cNvPr id="3" name="Content Placeholder 2"/>
          <p:cNvSpPr>
            <a:spLocks noGrp="1"/>
          </p:cNvSpPr>
          <p:nvPr>
            <p:ph idx="1"/>
          </p:nvPr>
        </p:nvSpPr>
        <p:spPr/>
        <p:txBody>
          <a:bodyPr/>
          <a:lstStyle/>
          <a:p>
            <a:pPr eaLnBrk="1" hangingPunct="1">
              <a:buFont typeface="Arial" pitchFamily="34" charset="0"/>
              <a:buNone/>
              <a:defRPr/>
            </a:pPr>
            <a:r>
              <a:rPr lang="en-US" sz="2400" b="1" i="1" dirty="0">
                <a:solidFill>
                  <a:srgbClr val="0070C0"/>
                </a:solidFill>
              </a:rPr>
              <a:t>Action for students: </a:t>
            </a:r>
          </a:p>
          <a:p>
            <a:pPr marL="0" indent="0" eaLnBrk="1" hangingPunct="1">
              <a:buFont typeface="Arial" pitchFamily="34" charset="0"/>
              <a:buNone/>
              <a:defRPr/>
            </a:pPr>
            <a:r>
              <a:rPr lang="en-US" sz="2400" dirty="0"/>
              <a:t>While watching “</a:t>
            </a:r>
            <a:r>
              <a:rPr lang="en-GB" sz="2400" dirty="0"/>
              <a:t>Mike Jay on John Snow and the Soho cholera outbreak of 1854 – The </a:t>
            </a:r>
            <a:r>
              <a:rPr lang="en-GB" sz="2400" dirty="0" err="1"/>
              <a:t>Broadwick</a:t>
            </a:r>
            <a:r>
              <a:rPr lang="en-GB" sz="2400" dirty="0"/>
              <a:t> Street pump handle and the birth of epidemiology</a:t>
            </a:r>
            <a:r>
              <a:rPr lang="en-US" sz="2400" dirty="0"/>
              <a:t>” </a:t>
            </a:r>
            <a:r>
              <a:rPr lang="en-GB" sz="2400" b="1" dirty="0"/>
              <a:t>identify steps of an outbreak investigation </a:t>
            </a:r>
            <a:r>
              <a:rPr lang="en-GB" sz="2400" dirty="0"/>
              <a:t>in Snow’s studies.  Note that these do not necessarily all get undertaken nor do they have to occur in this order.  </a:t>
            </a:r>
          </a:p>
          <a:p>
            <a:pPr marL="0" indent="0" eaLnBrk="1" hangingPunct="1">
              <a:buFont typeface="Arial" pitchFamily="34" charset="0"/>
              <a:buNone/>
              <a:defRPr/>
            </a:pPr>
            <a:endParaRPr lang="en-GB" sz="2400" dirty="0"/>
          </a:p>
          <a:p>
            <a:pPr marL="0" indent="0" eaLnBrk="1" hangingPunct="1">
              <a:buFont typeface="Arial" pitchFamily="34" charset="0"/>
              <a:buNone/>
              <a:defRPr/>
            </a:pPr>
            <a:r>
              <a:rPr lang="en-US" sz="2400" b="1" dirty="0"/>
              <a:t>Clip: </a:t>
            </a:r>
          </a:p>
          <a:p>
            <a:pPr marL="0" indent="0" eaLnBrk="1" hangingPunct="1">
              <a:buFont typeface="Arial" pitchFamily="34" charset="0"/>
              <a:buNone/>
              <a:defRPr/>
            </a:pPr>
            <a:r>
              <a:rPr lang="en-US" sz="1600" u="sng" dirty="0">
                <a:hlinkClick r:id="rId2"/>
              </a:rPr>
              <a:t>http://www.wellcomecollection.org/explore/time--place/topics/london/video.aspx?view=mike-jay-on-john-snow-and-the&amp;gclid=CN7k3P3yir8CFQEUwwod-TcA9w#</a:t>
            </a:r>
            <a:endParaRPr lang="en-US" sz="1600" u="sng" dirty="0"/>
          </a:p>
          <a:p>
            <a:pPr eaLnBrk="1" fontAlgn="auto" hangingPunct="1">
              <a:spcAft>
                <a:spcPts val="0"/>
              </a:spcAft>
              <a:buFont typeface="Arial" pitchFamily="34" charset="0"/>
              <a:buNone/>
              <a:defRPr/>
            </a:pPr>
            <a:r>
              <a:rPr lang="en-GB" sz="2400" u="sng" dirty="0"/>
              <a:t> </a:t>
            </a:r>
            <a:endParaRPr lang="en-GB" sz="2400" dirty="0"/>
          </a:p>
          <a:p>
            <a:pPr eaLnBrk="1" hangingPunct="1">
              <a:buFont typeface="Arial" pitchFamily="34" charset="0"/>
              <a:buNone/>
              <a:defRPr/>
            </a:pPr>
            <a:endParaRPr lang="en-US" sz="1400" dirty="0"/>
          </a:p>
          <a:p>
            <a:pPr eaLnBrk="1" hangingPunct="1">
              <a:buFont typeface="Arial" pitchFamily="34" charset="0"/>
              <a:buNone/>
              <a:defRPr/>
            </a:pPr>
            <a:endParaRPr lang="en-US" sz="1800" b="1" dirty="0"/>
          </a:p>
          <a:p>
            <a:pPr eaLnBrk="1" hangingPunct="1">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p:cNvSpPr>
            <a:spLocks noGrp="1"/>
          </p:cNvSpPr>
          <p:nvPr>
            <p:ph type="title"/>
          </p:nvPr>
        </p:nvSpPr>
        <p:spPr>
          <a:xfrm>
            <a:off x="1692275" y="274638"/>
            <a:ext cx="5759450" cy="1143000"/>
          </a:xfrm>
        </p:spPr>
        <p:txBody>
          <a:bodyPr>
            <a:normAutofit/>
          </a:bodyPr>
          <a:lstStyle/>
          <a:p>
            <a:pPr eaLnBrk="1" hangingPunct="1"/>
            <a:r>
              <a:rPr lang="en-GB" b="1" dirty="0">
                <a:latin typeface="Miller" charset="0"/>
              </a:rPr>
              <a:t>Mixed reviews</a:t>
            </a:r>
            <a:endParaRPr lang="en-US" dirty="0">
              <a:latin typeface="Miller" charset="0"/>
            </a:endParaRPr>
          </a:p>
        </p:txBody>
      </p:sp>
      <p:sp>
        <p:nvSpPr>
          <p:cNvPr id="66563" name="Content Placeholder 2"/>
          <p:cNvSpPr>
            <a:spLocks noGrp="1"/>
          </p:cNvSpPr>
          <p:nvPr>
            <p:ph idx="1"/>
          </p:nvPr>
        </p:nvSpPr>
        <p:spPr>
          <a:xfrm>
            <a:off x="395536" y="1484784"/>
            <a:ext cx="8229600" cy="4525963"/>
          </a:xfrm>
        </p:spPr>
        <p:txBody>
          <a:bodyPr/>
          <a:lstStyle/>
          <a:p>
            <a:pPr eaLnBrk="1" hangingPunct="1"/>
            <a:r>
              <a:rPr lang="en-US" sz="1800" dirty="0">
                <a:latin typeface="Miller" charset="0"/>
              </a:rPr>
              <a:t>The public came to benefit from Snow’s contribution of the water-borne theory of cholera eight years after Snow’s death.  Upon cholera’s </a:t>
            </a:r>
            <a:r>
              <a:rPr lang="en-GB" sz="1800" dirty="0">
                <a:latin typeface="Miller" charset="0"/>
              </a:rPr>
              <a:t>return to England in 1866, the disease was kept under control by London physicians “by the following of the light of his [Snow’s] researches.” </a:t>
            </a:r>
            <a:r>
              <a:rPr lang="en-GB" sz="1200" dirty="0">
                <a:latin typeface="Miller" charset="0"/>
              </a:rPr>
              <a:t>(Thomas Snow, “Dr. Snow on the Communication of Cholera,” The Times, 20 November 1885: 4.)</a:t>
            </a:r>
          </a:p>
          <a:p>
            <a:pPr eaLnBrk="1" hangingPunct="1">
              <a:buNone/>
            </a:pPr>
            <a:endParaRPr lang="en-US" sz="1800" dirty="0">
              <a:latin typeface="Miller" charset="0"/>
            </a:endParaRPr>
          </a:p>
          <a:p>
            <a:pPr eaLnBrk="1" hangingPunct="1"/>
            <a:r>
              <a:rPr lang="en-US" sz="1800" dirty="0">
                <a:latin typeface="Miller" charset="0"/>
              </a:rPr>
              <a:t>However, Snow’s investigation received mixed reviews at the time – his ideas were too controversial and novel for most of his contemporaries.  </a:t>
            </a:r>
          </a:p>
          <a:p>
            <a:pPr eaLnBrk="1" hangingPunct="1">
              <a:buNone/>
            </a:pPr>
            <a:endParaRPr lang="en-US" sz="1800" dirty="0">
              <a:latin typeface="Miller" charset="0"/>
            </a:endParaRPr>
          </a:p>
          <a:p>
            <a:pPr eaLnBrk="1" hangingPunct="1"/>
            <a:r>
              <a:rPr lang="en-US" sz="1800" dirty="0">
                <a:latin typeface="Miller" charset="0"/>
              </a:rPr>
              <a:t>If the </a:t>
            </a:r>
            <a:r>
              <a:rPr lang="en-US" sz="1800" b="1" dirty="0">
                <a:latin typeface="Miller" charset="0"/>
              </a:rPr>
              <a:t>scientific community</a:t>
            </a:r>
            <a:r>
              <a:rPr lang="en-US" sz="1800" dirty="0">
                <a:latin typeface="Miller" charset="0"/>
              </a:rPr>
              <a:t> </a:t>
            </a:r>
            <a:r>
              <a:rPr lang="en-US" sz="1800" b="1" dirty="0">
                <a:latin typeface="Miller" charset="0"/>
              </a:rPr>
              <a:t>and public</a:t>
            </a:r>
            <a:r>
              <a:rPr lang="en-US" sz="1800" dirty="0">
                <a:latin typeface="Miller" charset="0"/>
              </a:rPr>
              <a:t> paid any heed at all, it </a:t>
            </a:r>
            <a:r>
              <a:rPr lang="en-US" sz="1800" b="1" dirty="0">
                <a:latin typeface="Miller" charset="0"/>
              </a:rPr>
              <a:t>remained skeptical about Snow’s findings</a:t>
            </a:r>
            <a:r>
              <a:rPr lang="en-US" sz="1800" dirty="0">
                <a:latin typeface="Miller" charset="0"/>
              </a:rPr>
              <a:t>:</a:t>
            </a:r>
          </a:p>
          <a:p>
            <a:pPr marL="715963" indent="14288" eaLnBrk="1" hangingPunct="1">
              <a:buNone/>
            </a:pPr>
            <a:r>
              <a:rPr lang="en-GB" sz="1800" dirty="0">
                <a:latin typeface="Miller" charset="0"/>
              </a:rPr>
              <a:t>“… we see no reason to adopt this belief. We do not find it established that the water was contaminated in the manner alleged …, nor is there before us any sufficient evidence.” (General Board of Health, Report of the Committee of Scientific Inquiries in Relation to the Cholera Epidemic of 1854, London: Eyre and </a:t>
            </a:r>
            <a:r>
              <a:rPr lang="en-GB" sz="1800" dirty="0" err="1">
                <a:latin typeface="Miller" charset="0"/>
              </a:rPr>
              <a:t>Spottiswoode</a:t>
            </a:r>
            <a:r>
              <a:rPr lang="en-GB" sz="1800" dirty="0">
                <a:latin typeface="Miller" charset="0"/>
              </a:rPr>
              <a:t>, 1855: 52.)</a:t>
            </a:r>
            <a:r>
              <a:rPr lang="en-US" sz="1800" dirty="0">
                <a:latin typeface="Miller" charset="0"/>
              </a:rPr>
              <a:t>  </a:t>
            </a:r>
          </a:p>
          <a:p>
            <a:pPr eaLnBrk="1" hangingPunct="1">
              <a:buNone/>
            </a:pPr>
            <a:r>
              <a:rPr lang="en-US" sz="1200" dirty="0">
                <a:latin typeface="Miller" charset="0"/>
              </a:rPr>
              <a:t>Source: http://www.ph.ucla.edu/epi/snow/Snow_Laura_Ball.pdf</a:t>
            </a: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a:xfrm>
            <a:off x="1692275" y="274638"/>
            <a:ext cx="5759450" cy="1143000"/>
          </a:xfrm>
        </p:spPr>
        <p:txBody>
          <a:bodyPr>
            <a:normAutofit fontScale="90000"/>
          </a:bodyPr>
          <a:lstStyle/>
          <a:p>
            <a:pPr eaLnBrk="1" hangingPunct="1"/>
            <a:r>
              <a:rPr lang="en-GB" b="1" dirty="0">
                <a:latin typeface="Miller" charset="0"/>
              </a:rPr>
              <a:t>Introduction:</a:t>
            </a:r>
            <a:br>
              <a:rPr lang="en-GB" b="1" dirty="0">
                <a:latin typeface="Miller" charset="0"/>
              </a:rPr>
            </a:br>
            <a:r>
              <a:rPr lang="en-GB" dirty="0">
                <a:latin typeface="Miller" charset="0"/>
              </a:rPr>
              <a:t>Cholera pandemics</a:t>
            </a:r>
            <a:endParaRPr lang="en-US" dirty="0">
              <a:latin typeface="Miller" charset="0"/>
            </a:endParaRPr>
          </a:p>
        </p:txBody>
      </p:sp>
      <p:sp>
        <p:nvSpPr>
          <p:cNvPr id="3" name="Content Placeholder 2"/>
          <p:cNvSpPr>
            <a:spLocks noGrp="1"/>
          </p:cNvSpPr>
          <p:nvPr>
            <p:ph idx="1"/>
          </p:nvPr>
        </p:nvSpPr>
        <p:spPr>
          <a:xfrm>
            <a:off x="457200" y="1600200"/>
            <a:ext cx="8229600" cy="4708525"/>
          </a:xfrm>
        </p:spPr>
        <p:txBody>
          <a:bodyPr rtlCol="0">
            <a:normAutofit fontScale="62500" lnSpcReduction="20000"/>
          </a:bodyPr>
          <a:lstStyle/>
          <a:p>
            <a:pPr eaLnBrk="1" fontAlgn="auto" hangingPunct="1">
              <a:spcAft>
                <a:spcPts val="0"/>
              </a:spcAft>
              <a:defRPr/>
            </a:pPr>
            <a:r>
              <a:rPr lang="en-GB" sz="3700" dirty="0"/>
              <a:t>Cholera has been one of most virulent killers in history: millions succumbed to the </a:t>
            </a:r>
            <a:r>
              <a:rPr lang="en-GB" sz="3700" b="1" dirty="0"/>
              <a:t>7 cholera pandemics since the first in 1817. </a:t>
            </a:r>
            <a:r>
              <a:rPr lang="en-GB" sz="3700" dirty="0"/>
              <a:t>It became the first truly global disease and also the most feared. </a:t>
            </a:r>
            <a:endParaRPr lang="en-GB" sz="3700" b="1" dirty="0"/>
          </a:p>
          <a:p>
            <a:pPr eaLnBrk="1" fontAlgn="auto" hangingPunct="1">
              <a:spcAft>
                <a:spcPts val="0"/>
              </a:spcAft>
              <a:buNone/>
              <a:defRPr/>
            </a:pPr>
            <a:endParaRPr lang="en-GB" sz="3700" b="1" dirty="0"/>
          </a:p>
          <a:p>
            <a:pPr eaLnBrk="1" fontAlgn="auto" hangingPunct="1">
              <a:spcAft>
                <a:spcPts val="0"/>
              </a:spcAft>
              <a:defRPr/>
            </a:pPr>
            <a:r>
              <a:rPr lang="en-GB" sz="3700" b="1" dirty="0"/>
              <a:t>Six occurred during the 19</a:t>
            </a:r>
            <a:r>
              <a:rPr lang="en-GB" sz="3700" b="1" baseline="30000" dirty="0"/>
              <a:t>th</a:t>
            </a:r>
            <a:r>
              <a:rPr lang="en-GB" sz="3700" b="1" dirty="0"/>
              <a:t> C</a:t>
            </a:r>
            <a:r>
              <a:rPr lang="en-GB" sz="3700" dirty="0"/>
              <a:t> (1817-1923), causing significant disruption and high mortality in their sweep across Europe. Before the 19</a:t>
            </a:r>
            <a:r>
              <a:rPr lang="en-GB" sz="3700" baseline="30000" dirty="0"/>
              <a:t>th</a:t>
            </a:r>
            <a:r>
              <a:rPr lang="en-GB" sz="3700" dirty="0"/>
              <a:t> Century cholera was practically unknown in Europe.</a:t>
            </a:r>
          </a:p>
          <a:p>
            <a:pPr eaLnBrk="1" fontAlgn="auto" hangingPunct="1">
              <a:spcAft>
                <a:spcPts val="0"/>
              </a:spcAft>
              <a:buNone/>
              <a:defRPr/>
            </a:pPr>
            <a:endParaRPr lang="en-GB" sz="3700" dirty="0"/>
          </a:p>
          <a:p>
            <a:pPr eaLnBrk="1" fontAlgn="auto" hangingPunct="1">
              <a:spcAft>
                <a:spcPts val="0"/>
              </a:spcAft>
              <a:defRPr/>
            </a:pPr>
            <a:r>
              <a:rPr lang="en-GB" sz="3700" b="1" dirty="0"/>
              <a:t>The seventh pandemic began in Indonesia in 1961 and is still on-going</a:t>
            </a:r>
            <a:r>
              <a:rPr lang="en-GB" sz="3700" dirty="0"/>
              <a:t>, but thanks to medical and other advances fewer people have died from it. The first six pandemics came from classical strains, the seventh from El Tor.</a:t>
            </a:r>
            <a:endParaRPr lang="en-US" sz="3700" dirty="0"/>
          </a:p>
          <a:p>
            <a:pPr eaLnBrk="1" fontAlgn="auto" hangingPunct="1">
              <a:spcAft>
                <a:spcPts val="0"/>
              </a:spcAft>
              <a:buFont typeface="Arial" pitchFamily="34" charset="0"/>
              <a:buNone/>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4"/>
          <p:cNvSpPr>
            <a:spLocks noGrp="1"/>
          </p:cNvSpPr>
          <p:nvPr>
            <p:ph type="title"/>
          </p:nvPr>
        </p:nvSpPr>
        <p:spPr>
          <a:xfrm>
            <a:off x="1692275" y="274638"/>
            <a:ext cx="5759450" cy="1143000"/>
          </a:xfrm>
        </p:spPr>
        <p:txBody>
          <a:bodyPr>
            <a:normAutofit fontScale="90000"/>
          </a:bodyPr>
          <a:lstStyle/>
          <a:p>
            <a:pPr eaLnBrk="1" hangingPunct="1">
              <a:defRPr/>
            </a:pPr>
            <a:r>
              <a:rPr lang="en-GB" dirty="0">
                <a:latin typeface="Miller" charset="0"/>
              </a:rPr>
              <a:t>So who</a:t>
            </a:r>
            <a:br>
              <a:rPr lang="en-GB" dirty="0">
                <a:latin typeface="Miller" charset="0"/>
              </a:rPr>
            </a:br>
            <a:r>
              <a:rPr lang="en-GB" dirty="0">
                <a:latin typeface="Miller" charset="0"/>
              </a:rPr>
              <a:t>discovered cholera?</a:t>
            </a:r>
            <a:endParaRPr lang="en-US" dirty="0">
              <a:latin typeface="Miller" charset="0"/>
            </a:endParaRPr>
          </a:p>
        </p:txBody>
      </p:sp>
      <p:sp>
        <p:nvSpPr>
          <p:cNvPr id="6" name="Content Placeholder 5"/>
          <p:cNvSpPr>
            <a:spLocks noGrp="1"/>
          </p:cNvSpPr>
          <p:nvPr>
            <p:ph idx="1"/>
          </p:nvPr>
        </p:nvSpPr>
        <p:spPr>
          <a:xfrm>
            <a:off x="467544" y="1484784"/>
            <a:ext cx="8362950" cy="4997450"/>
          </a:xfrm>
        </p:spPr>
        <p:txBody>
          <a:bodyPr rtlCol="0">
            <a:normAutofit fontScale="70000" lnSpcReduction="20000"/>
          </a:bodyPr>
          <a:lstStyle/>
          <a:p>
            <a:pPr eaLnBrk="1" fontAlgn="auto" hangingPunct="1">
              <a:spcAft>
                <a:spcPts val="0"/>
              </a:spcAft>
              <a:defRPr/>
            </a:pPr>
            <a:r>
              <a:rPr lang="en-US" sz="3100" dirty="0"/>
              <a:t>The Italian scientist </a:t>
            </a:r>
            <a:r>
              <a:rPr lang="en-US" sz="3100" b="1" dirty="0" err="1"/>
              <a:t>Filippo</a:t>
            </a:r>
            <a:r>
              <a:rPr lang="en-US" sz="3100" b="1" dirty="0"/>
              <a:t> </a:t>
            </a:r>
            <a:r>
              <a:rPr lang="en-US" sz="3100" b="1" dirty="0" err="1"/>
              <a:t>Pacini</a:t>
            </a:r>
            <a:r>
              <a:rPr lang="en-US" sz="3100" b="1" dirty="0"/>
              <a:t> (1812-83)</a:t>
            </a:r>
            <a:r>
              <a:rPr lang="en-US" sz="3100" dirty="0"/>
              <a:t> identified the comma shaped bacterium, named it </a:t>
            </a:r>
            <a:r>
              <a:rPr lang="en-US" sz="3100" i="1" dirty="0" err="1"/>
              <a:t>vibrio</a:t>
            </a:r>
            <a:r>
              <a:rPr lang="en-US" sz="3100" i="1" dirty="0"/>
              <a:t> </a:t>
            </a:r>
            <a:r>
              <a:rPr lang="en-US" sz="3100" i="1" dirty="0" err="1"/>
              <a:t>cholerae</a:t>
            </a:r>
            <a:r>
              <a:rPr lang="en-US" sz="3100" dirty="0"/>
              <a:t> and proposed germ theory in </a:t>
            </a:r>
            <a:r>
              <a:rPr lang="en-US" sz="3100" b="1" dirty="0"/>
              <a:t>1854</a:t>
            </a:r>
            <a:r>
              <a:rPr lang="en-US" sz="3100" dirty="0"/>
              <a:t>.  His </a:t>
            </a:r>
            <a:r>
              <a:rPr lang="en-US" sz="3100" b="1" dirty="0"/>
              <a:t>work remained obscure</a:t>
            </a:r>
            <a:r>
              <a:rPr lang="en-US" sz="3100" dirty="0"/>
              <a:t> to the scientific community until one year after his death, and </a:t>
            </a:r>
            <a:r>
              <a:rPr lang="en-US" sz="3100" i="1" dirty="0" err="1"/>
              <a:t>Vibrio</a:t>
            </a:r>
            <a:r>
              <a:rPr lang="en-US" sz="3100" i="1" dirty="0"/>
              <a:t> cholera </a:t>
            </a:r>
            <a:r>
              <a:rPr lang="en-US" sz="3100" i="1" dirty="0" err="1"/>
              <a:t>Pacini</a:t>
            </a:r>
            <a:r>
              <a:rPr lang="en-US" sz="3100" i="1" dirty="0"/>
              <a:t> 1854 </a:t>
            </a:r>
            <a:r>
              <a:rPr lang="en-US" sz="3100" dirty="0"/>
              <a:t>was not adopted until 1965.  </a:t>
            </a:r>
          </a:p>
          <a:p>
            <a:pPr eaLnBrk="1" fontAlgn="auto" hangingPunct="1">
              <a:spcAft>
                <a:spcPts val="0"/>
              </a:spcAft>
              <a:buNone/>
              <a:defRPr/>
            </a:pPr>
            <a:endParaRPr lang="en-US" sz="3100" dirty="0"/>
          </a:p>
          <a:p>
            <a:pPr eaLnBrk="1" fontAlgn="auto" hangingPunct="1">
              <a:spcAft>
                <a:spcPts val="0"/>
              </a:spcAft>
              <a:defRPr/>
            </a:pPr>
            <a:r>
              <a:rPr lang="en-GB" sz="3100" dirty="0"/>
              <a:t>Until then, t</a:t>
            </a:r>
            <a:r>
              <a:rPr lang="en-US" sz="3100" dirty="0"/>
              <a:t>he German bacteriologist </a:t>
            </a:r>
            <a:r>
              <a:rPr lang="en-US" sz="3100" b="1" dirty="0"/>
              <a:t>Robert Koch (1843-1910)</a:t>
            </a:r>
            <a:r>
              <a:rPr lang="en-US" sz="3100" dirty="0"/>
              <a:t>, the founder of the science of bacteriology, had been accorded credit for the discovery of the cholera bacillus in 1884. </a:t>
            </a:r>
          </a:p>
          <a:p>
            <a:pPr eaLnBrk="1" fontAlgn="auto" hangingPunct="1">
              <a:spcAft>
                <a:spcPts val="0"/>
              </a:spcAft>
              <a:buNone/>
              <a:defRPr/>
            </a:pPr>
            <a:endParaRPr lang="en-US" sz="3100" dirty="0"/>
          </a:p>
          <a:p>
            <a:pPr eaLnBrk="1" fontAlgn="auto" hangingPunct="1">
              <a:spcAft>
                <a:spcPts val="0"/>
              </a:spcAft>
              <a:defRPr/>
            </a:pPr>
            <a:r>
              <a:rPr lang="en-US" sz="3100" dirty="0"/>
              <a:t>In spite of Snow’s work and </a:t>
            </a:r>
            <a:r>
              <a:rPr lang="en-US" sz="3100" dirty="0" err="1"/>
              <a:t>Pacini’s</a:t>
            </a:r>
            <a:r>
              <a:rPr lang="en-US" sz="3100" dirty="0"/>
              <a:t> discovery 30 years earlier, the causative agent and the microbial origin of cholera were not widely accepted until the work of Robert Koch (1883). It was </a:t>
            </a:r>
            <a:r>
              <a:rPr lang="en-US" sz="3100" b="1" dirty="0"/>
              <a:t>Koch’s findings </a:t>
            </a:r>
            <a:r>
              <a:rPr lang="en-US" sz="3100" dirty="0"/>
              <a:t>that </a:t>
            </a:r>
            <a:r>
              <a:rPr lang="en-US" sz="3100" b="1" dirty="0"/>
              <a:t>finally loosened the grip of the theory of miasma</a:t>
            </a:r>
            <a:r>
              <a:rPr lang="en-US" sz="3100" dirty="0"/>
              <a:t>. </a:t>
            </a:r>
            <a:r>
              <a:rPr lang="en-US" sz="1900" dirty="0"/>
              <a:t>(source: </a:t>
            </a:r>
            <a:r>
              <a:rPr lang="en-US" sz="1900" u="sng" dirty="0">
                <a:hlinkClick r:id="rId2"/>
              </a:rPr>
              <a:t>http://www.ph.ucla.edu/epi/snow/firstdiscoveredcholera.html</a:t>
            </a:r>
            <a:r>
              <a:rPr lang="en-US" sz="1900" dirty="0"/>
              <a:t>)</a:t>
            </a:r>
          </a:p>
          <a:p>
            <a:pPr eaLnBrk="1" fontAlgn="auto" hangingPunct="1">
              <a:spcAft>
                <a:spcPts val="0"/>
              </a:spcAft>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a:t>1886 and after</a:t>
            </a:r>
          </a:p>
        </p:txBody>
      </p:sp>
      <p:sp>
        <p:nvSpPr>
          <p:cNvPr id="3" name="Content Placeholder 2"/>
          <p:cNvSpPr>
            <a:spLocks noGrp="1"/>
          </p:cNvSpPr>
          <p:nvPr>
            <p:ph idx="1"/>
          </p:nvPr>
        </p:nvSpPr>
        <p:spPr/>
        <p:txBody>
          <a:bodyPr/>
          <a:lstStyle/>
          <a:p>
            <a:pPr marL="265113" indent="-265113" eaLnBrk="1" hangingPunct="1"/>
            <a:r>
              <a:rPr lang="en-GB" sz="1800" b="1" dirty="0">
                <a:latin typeface="Miller" charset="0"/>
              </a:rPr>
              <a:t>After his life-time, Snow’s methods helped lay the foundation of epidemiology today </a:t>
            </a:r>
            <a:r>
              <a:rPr lang="en-GB" sz="1800" dirty="0">
                <a:latin typeface="Miller" charset="0"/>
              </a:rPr>
              <a:t>and established the link between public health and </a:t>
            </a:r>
            <a:r>
              <a:rPr lang="en-US" sz="1800" dirty="0">
                <a:latin typeface="Miller" charset="0"/>
              </a:rPr>
              <a:t>sanitation</a:t>
            </a:r>
            <a:r>
              <a:rPr lang="en-GB" sz="1800" dirty="0">
                <a:latin typeface="Miller" charset="0"/>
              </a:rPr>
              <a:t>. </a:t>
            </a:r>
          </a:p>
          <a:p>
            <a:pPr marL="265113" indent="-265113" eaLnBrk="1" hangingPunct="1"/>
            <a:r>
              <a:rPr lang="en-GB" sz="1800" b="1" dirty="0">
                <a:latin typeface="Miller" charset="0"/>
              </a:rPr>
              <a:t>Louis Pasteur’s work on the germ theory of disease </a:t>
            </a:r>
            <a:r>
              <a:rPr lang="en-GB" sz="1800" dirty="0">
                <a:latin typeface="Miller" charset="0"/>
              </a:rPr>
              <a:t>(1859) and </a:t>
            </a:r>
            <a:r>
              <a:rPr lang="en-GB" sz="1800" b="1" dirty="0">
                <a:latin typeface="Miller" charset="0"/>
              </a:rPr>
              <a:t>Robert Koch’s work with </a:t>
            </a:r>
            <a:r>
              <a:rPr lang="en-GB" sz="1800" b="1" i="1" dirty="0" err="1">
                <a:latin typeface="Miller" charset="0"/>
              </a:rPr>
              <a:t>Vibrio</a:t>
            </a:r>
            <a:r>
              <a:rPr lang="en-GB" sz="1800" b="1" i="1" dirty="0">
                <a:latin typeface="Miller" charset="0"/>
              </a:rPr>
              <a:t> </a:t>
            </a:r>
            <a:r>
              <a:rPr lang="en-GB" sz="1800" b="1" i="1" dirty="0" err="1">
                <a:latin typeface="Miller" charset="0"/>
              </a:rPr>
              <a:t>cholerae</a:t>
            </a:r>
            <a:r>
              <a:rPr lang="en-GB" sz="1800" b="1" i="1" dirty="0">
                <a:latin typeface="Miller" charset="0"/>
              </a:rPr>
              <a:t> </a:t>
            </a:r>
            <a:r>
              <a:rPr lang="en-GB" sz="1800" dirty="0">
                <a:latin typeface="Miller" charset="0"/>
              </a:rPr>
              <a:t>under the microscope (1884) </a:t>
            </a:r>
            <a:r>
              <a:rPr lang="en-GB" sz="1800" b="1" dirty="0">
                <a:latin typeface="Miller" charset="0"/>
              </a:rPr>
              <a:t>made his ideas more plausible. </a:t>
            </a:r>
            <a:endParaRPr lang="en-US" sz="1800" b="1" dirty="0">
              <a:latin typeface="Miller" charset="0"/>
            </a:endParaRPr>
          </a:p>
          <a:p>
            <a:pPr marL="265113" indent="-265113" eaLnBrk="1" hangingPunct="1"/>
            <a:r>
              <a:rPr lang="en-GB" sz="1800" b="1" dirty="0">
                <a:latin typeface="Miller" charset="0"/>
              </a:rPr>
              <a:t>In 1886, the Local Government Board finally gave credit to Snow </a:t>
            </a:r>
            <a:r>
              <a:rPr lang="en-GB" sz="1800" dirty="0">
                <a:latin typeface="Miller" charset="0"/>
              </a:rPr>
              <a:t>for: </a:t>
            </a:r>
          </a:p>
          <a:p>
            <a:pPr marL="539750" indent="0" eaLnBrk="1" hangingPunct="1">
              <a:buNone/>
            </a:pPr>
            <a:r>
              <a:rPr lang="en-GB" sz="1800" dirty="0">
                <a:latin typeface="Miller" charset="0"/>
              </a:rPr>
              <a:t>“demonstrating incontrovertibly the connection of cholera with the consumption of specially polluted water, startling the profession by the novelty of his doctrine, and inaugurating a new epoch of etiological investigation.” </a:t>
            </a:r>
            <a:r>
              <a:rPr lang="en-GB" sz="1200" dirty="0">
                <a:latin typeface="Miller" charset="0"/>
              </a:rPr>
              <a:t>(Local Government Board, Fifteenth Annual Report of the Local Government Board, Supplement Containing Reports and Papers on Cholera, London: Eyre and </a:t>
            </a:r>
            <a:r>
              <a:rPr lang="en-GB" sz="1200" dirty="0" err="1">
                <a:latin typeface="Miller" charset="0"/>
              </a:rPr>
              <a:t>Spottiswoode</a:t>
            </a:r>
            <a:r>
              <a:rPr lang="en-GB" sz="1200" dirty="0">
                <a:latin typeface="Miller" charset="0"/>
              </a:rPr>
              <a:t>, 1886: 110.)</a:t>
            </a:r>
          </a:p>
          <a:p>
            <a:pPr marL="265113" indent="-265113" eaLnBrk="1" hangingPunct="1"/>
            <a:r>
              <a:rPr lang="en-GB" sz="1800" dirty="0">
                <a:latin typeface="Miller" charset="0"/>
              </a:rPr>
              <a:t>His investigation continues to be used as models in lectures, text books and in data handling exercises!</a:t>
            </a:r>
          </a:p>
          <a:p>
            <a:pPr eaLnBrk="1" hangingPunct="1">
              <a:buNone/>
            </a:pPr>
            <a:endParaRPr lang="en-US" sz="1200" dirty="0">
              <a:latin typeface="Miller" charset="0"/>
            </a:endParaRPr>
          </a:p>
          <a:p>
            <a:pPr eaLnBrk="1" hangingPunct="1">
              <a:buNone/>
            </a:pPr>
            <a:r>
              <a:rPr lang="en-US" sz="1200" dirty="0">
                <a:latin typeface="Miller" charset="0"/>
              </a:rPr>
              <a:t>Source: http://www.ph.ucla.edu/epi/snow/Snow_Laura_Ball.pdf</a:t>
            </a:r>
          </a:p>
          <a:p>
            <a:endParaRPr lang="en-GB"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sz="3600" b="1" dirty="0">
                <a:latin typeface="Miller"/>
              </a:rPr>
              <a:t>PART III</a:t>
            </a:r>
            <a:br>
              <a:rPr lang="en-GB" sz="3600" b="1" dirty="0">
                <a:solidFill>
                  <a:srgbClr val="FF0000"/>
                </a:solidFill>
                <a:latin typeface="Miller"/>
              </a:rPr>
            </a:br>
            <a:r>
              <a:rPr lang="en-GB" sz="3600" b="1" dirty="0">
                <a:solidFill>
                  <a:srgbClr val="FF0000"/>
                </a:solidFill>
                <a:latin typeface="Miller"/>
              </a:rPr>
              <a:t>MSF </a:t>
            </a:r>
            <a:r>
              <a:rPr lang="en-GB" sz="3600" dirty="0">
                <a:latin typeface="Miller"/>
              </a:rPr>
              <a:t>and cholera</a:t>
            </a:r>
            <a:endParaRPr lang="en-GB" sz="3600" b="1" dirty="0">
              <a:solidFill>
                <a:srgbClr val="FF0000"/>
              </a:solidFill>
              <a:latin typeface="Miller"/>
            </a:endParaRPr>
          </a:p>
        </p:txBody>
      </p:sp>
      <p:sp>
        <p:nvSpPr>
          <p:cNvPr id="3" name="Content Placeholder 2"/>
          <p:cNvSpPr>
            <a:spLocks noGrp="1"/>
          </p:cNvSpPr>
          <p:nvPr>
            <p:ph idx="1"/>
          </p:nvPr>
        </p:nvSpPr>
        <p:spPr/>
        <p:txBody>
          <a:bodyPr/>
          <a:lstStyle/>
          <a:p>
            <a:r>
              <a:rPr lang="en-GB" sz="2200" b="1" dirty="0">
                <a:solidFill>
                  <a:srgbClr val="FF0000"/>
                </a:solidFill>
              </a:rPr>
              <a:t>MSF</a:t>
            </a:r>
            <a:r>
              <a:rPr lang="en-GB" sz="2200" dirty="0"/>
              <a:t> has treated cholera outbreaks in Algeria, Angola, Cameroon, the Democratic Republic of Congo, Haiti, India, Kenya, Nigeria, Pakistan, Papua New Guinea, Somalia, South Sudan, Uganda and Zimbabwe.</a:t>
            </a:r>
            <a:endParaRPr lang="en-GB" sz="2200" b="1" dirty="0"/>
          </a:p>
          <a:p>
            <a:r>
              <a:rPr lang="en-GB" sz="2200" dirty="0"/>
              <a:t>In 2012, </a:t>
            </a:r>
            <a:r>
              <a:rPr lang="en-GB" sz="2200" b="1" dirty="0">
                <a:solidFill>
                  <a:srgbClr val="FF0000"/>
                </a:solidFill>
              </a:rPr>
              <a:t>MSF</a:t>
            </a:r>
            <a:r>
              <a:rPr lang="en-GB" sz="2200" dirty="0"/>
              <a:t> admitted 57,400 people to cholera treatment centres; in 2013, it admitted 27,900.</a:t>
            </a:r>
          </a:p>
          <a:p>
            <a:r>
              <a:rPr lang="en-GB" sz="2200" dirty="0"/>
              <a:t>In many situations, </a:t>
            </a:r>
            <a:r>
              <a:rPr lang="en-GB" sz="2200" b="1" dirty="0">
                <a:solidFill>
                  <a:srgbClr val="FF0000"/>
                </a:solidFill>
              </a:rPr>
              <a:t>MSF</a:t>
            </a:r>
            <a:r>
              <a:rPr lang="en-GB" sz="2200" dirty="0"/>
              <a:t> teams have limited the death rate to less than one percent. </a:t>
            </a:r>
          </a:p>
          <a:p>
            <a:r>
              <a:rPr lang="en-GB" sz="2200" dirty="0"/>
              <a:t>In addition to treatment centres, </a:t>
            </a:r>
            <a:r>
              <a:rPr lang="en-GB" sz="2200" b="1" dirty="0">
                <a:solidFill>
                  <a:srgbClr val="FF0000"/>
                </a:solidFill>
              </a:rPr>
              <a:t>MSF</a:t>
            </a:r>
            <a:r>
              <a:rPr lang="en-GB" sz="2200" dirty="0"/>
              <a:t> does vaccination campaigns, supplies clean water, builds latrines and cleans wells.</a:t>
            </a:r>
          </a:p>
          <a:p>
            <a:endParaRPr lang="en-GB" dirty="0"/>
          </a:p>
        </p:txBody>
      </p:sp>
      <p:sp>
        <p:nvSpPr>
          <p:cNvPr id="4" name="Footer Placeholder 3"/>
          <p:cNvSpPr>
            <a:spLocks noGrp="1"/>
          </p:cNvSpPr>
          <p:nvPr>
            <p:ph type="ftr" sz="quarter" idx="11"/>
          </p:nvPr>
        </p:nvSpPr>
        <p:spPr/>
        <p:txBody>
          <a:bodyPr/>
          <a:lstStyle/>
          <a:p>
            <a:pPr>
              <a:defRPr/>
            </a:pPr>
            <a:r>
              <a:rPr lang="en-US" dirty="0"/>
              <a:t>http://msf.org.uk/schools-resources</a:t>
            </a:r>
          </a:p>
        </p:txBody>
      </p:sp>
      <p:pic>
        <p:nvPicPr>
          <p:cNvPr id="5" name="Picture 4" descr="J:\Office\Forms, Templates, Logo\Logos\NEW Dual Logos 2011\JPG\MSF_dual_English_RGB.jpg"/>
          <p:cNvPicPr>
            <a:picLocks noChangeAspect="1" noChangeArrowheads="1"/>
          </p:cNvPicPr>
          <p:nvPr/>
        </p:nvPicPr>
        <p:blipFill>
          <a:blip r:embed="rId2" cstate="print"/>
          <a:srcRect/>
          <a:stretch>
            <a:fillRect/>
          </a:stretch>
        </p:blipFill>
        <p:spPr bwMode="auto">
          <a:xfrm>
            <a:off x="323527" y="333375"/>
            <a:ext cx="1548135" cy="824863"/>
          </a:xfrm>
          <a:prstGeom prst="rect">
            <a:avLst/>
          </a:prstGeom>
          <a:noFill/>
          <a:ln w="9525">
            <a:noFill/>
            <a:miter lim="800000"/>
            <a:headEnd/>
            <a:tailEnd/>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msf.org/sites/msf.org/files/old-cms/fms/article-images/602311.jpg"/>
          <p:cNvPicPr>
            <a:picLocks noChangeAspect="1" noChangeArrowheads="1"/>
          </p:cNvPicPr>
          <p:nvPr/>
        </p:nvPicPr>
        <p:blipFill>
          <a:blip r:embed="rId3" cstate="print"/>
          <a:srcRect/>
          <a:stretch>
            <a:fillRect/>
          </a:stretch>
        </p:blipFill>
        <p:spPr bwMode="auto">
          <a:xfrm>
            <a:off x="1763688" y="2780928"/>
            <a:ext cx="5297884" cy="3528392"/>
          </a:xfrm>
          <a:prstGeom prst="rect">
            <a:avLst/>
          </a:prstGeom>
          <a:noFill/>
        </p:spPr>
      </p:pic>
      <p:sp>
        <p:nvSpPr>
          <p:cNvPr id="5" name="Rectangle 4"/>
          <p:cNvSpPr/>
          <p:nvPr/>
        </p:nvSpPr>
        <p:spPr>
          <a:xfrm>
            <a:off x="5364088" y="6021288"/>
            <a:ext cx="1766381" cy="276999"/>
          </a:xfrm>
          <a:prstGeom prst="rect">
            <a:avLst/>
          </a:prstGeom>
        </p:spPr>
        <p:txBody>
          <a:bodyPr wrap="none">
            <a:spAutoFit/>
          </a:bodyPr>
          <a:lstStyle/>
          <a:p>
            <a:r>
              <a:rPr lang="en-GB" sz="1200" dirty="0">
                <a:solidFill>
                  <a:schemeClr val="bg1"/>
                </a:solidFill>
                <a:latin typeface="Miller"/>
              </a:rPr>
              <a:t>© </a:t>
            </a:r>
            <a:r>
              <a:rPr lang="en-GB" sz="1200" dirty="0" err="1">
                <a:solidFill>
                  <a:schemeClr val="bg1"/>
                </a:solidFill>
                <a:latin typeface="Miller"/>
              </a:rPr>
              <a:t>Aurelie</a:t>
            </a:r>
            <a:r>
              <a:rPr lang="en-GB" sz="1200" dirty="0">
                <a:solidFill>
                  <a:schemeClr val="bg1"/>
                </a:solidFill>
                <a:latin typeface="Miller"/>
              </a:rPr>
              <a:t> </a:t>
            </a:r>
            <a:r>
              <a:rPr lang="en-GB" sz="1200" dirty="0" err="1">
                <a:solidFill>
                  <a:schemeClr val="bg1"/>
                </a:solidFill>
                <a:latin typeface="Miller"/>
              </a:rPr>
              <a:t>Lachant</a:t>
            </a:r>
            <a:r>
              <a:rPr lang="en-GB" sz="1200" dirty="0">
                <a:solidFill>
                  <a:schemeClr val="bg1"/>
                </a:solidFill>
                <a:latin typeface="Miller"/>
              </a:rPr>
              <a:t>/MSF</a:t>
            </a:r>
          </a:p>
        </p:txBody>
      </p:sp>
      <p:sp>
        <p:nvSpPr>
          <p:cNvPr id="6" name="Title 5"/>
          <p:cNvSpPr>
            <a:spLocks noGrp="1"/>
          </p:cNvSpPr>
          <p:nvPr>
            <p:ph type="title"/>
          </p:nvPr>
        </p:nvSpPr>
        <p:spPr/>
        <p:txBody>
          <a:bodyPr>
            <a:normAutofit fontScale="90000"/>
          </a:bodyPr>
          <a:lstStyle/>
          <a:p>
            <a:r>
              <a:rPr lang="en-GB" b="1" dirty="0">
                <a:solidFill>
                  <a:srgbClr val="FF0000"/>
                </a:solidFill>
                <a:latin typeface="Miller"/>
              </a:rPr>
              <a:t>MSF </a:t>
            </a:r>
            <a:r>
              <a:rPr lang="en-GB" dirty="0">
                <a:latin typeface="Miller"/>
              </a:rPr>
              <a:t>cholera treatment </a:t>
            </a:r>
            <a:br>
              <a:rPr lang="en-GB" dirty="0">
                <a:latin typeface="Miller"/>
              </a:rPr>
            </a:br>
            <a:r>
              <a:rPr lang="en-GB" dirty="0">
                <a:latin typeface="Miller"/>
              </a:rPr>
              <a:t>centre in Haiti</a:t>
            </a:r>
            <a:endParaRPr lang="en-GB" dirty="0">
              <a:solidFill>
                <a:srgbClr val="FF0000"/>
              </a:solidFill>
              <a:latin typeface="Miller"/>
            </a:endParaRPr>
          </a:p>
        </p:txBody>
      </p:sp>
      <p:sp>
        <p:nvSpPr>
          <p:cNvPr id="8" name="Footer Placeholder 7"/>
          <p:cNvSpPr>
            <a:spLocks noGrp="1"/>
          </p:cNvSpPr>
          <p:nvPr>
            <p:ph type="ftr" sz="quarter" idx="11"/>
          </p:nvPr>
        </p:nvSpPr>
        <p:spPr/>
        <p:txBody>
          <a:bodyPr/>
          <a:lstStyle/>
          <a:p>
            <a:pPr>
              <a:defRPr/>
            </a:pPr>
            <a:r>
              <a:rPr lang="en-US"/>
              <a:t>http://msf.org.uk/schools-resources</a:t>
            </a:r>
          </a:p>
        </p:txBody>
      </p:sp>
      <p:sp>
        <p:nvSpPr>
          <p:cNvPr id="9" name="Rectangle 8"/>
          <p:cNvSpPr/>
          <p:nvPr/>
        </p:nvSpPr>
        <p:spPr>
          <a:xfrm>
            <a:off x="611560" y="1484784"/>
            <a:ext cx="7920880" cy="1200329"/>
          </a:xfrm>
          <a:prstGeom prst="rect">
            <a:avLst/>
          </a:prstGeom>
        </p:spPr>
        <p:txBody>
          <a:bodyPr wrap="square">
            <a:spAutoFit/>
          </a:bodyPr>
          <a:lstStyle/>
          <a:p>
            <a:r>
              <a:rPr lang="en-GB" dirty="0">
                <a:latin typeface="Miller"/>
              </a:rPr>
              <a:t>Cholera is a </a:t>
            </a:r>
            <a:r>
              <a:rPr lang="en-GB" b="1" dirty="0">
                <a:latin typeface="Miller"/>
              </a:rPr>
              <a:t>serious risk in the aftermath of emergencies</a:t>
            </a:r>
            <a:r>
              <a:rPr lang="en-GB" dirty="0">
                <a:latin typeface="Miller"/>
              </a:rPr>
              <a:t>, like the Haiti earthquake of 2010, but can strike anywhere. The situation can be </a:t>
            </a:r>
            <a:r>
              <a:rPr lang="en-GB" b="1" dirty="0">
                <a:latin typeface="Miller"/>
              </a:rPr>
              <a:t>especially problematic in rainy seasons </a:t>
            </a:r>
            <a:r>
              <a:rPr lang="en-GB" dirty="0">
                <a:latin typeface="Miller"/>
              </a:rPr>
              <a:t>when houses and latrines flood and contaminated water collects in stagnant pools.</a:t>
            </a:r>
          </a:p>
        </p:txBody>
      </p:sp>
      <p:pic>
        <p:nvPicPr>
          <p:cNvPr id="7" name="Picture 6" descr="J:\Office\Forms, Templates, Logo\Logos\NEW Dual Logos 2011\JPG\MSF_dual_English_RGB.jpg"/>
          <p:cNvPicPr>
            <a:picLocks noChangeAspect="1" noChangeArrowheads="1"/>
          </p:cNvPicPr>
          <p:nvPr/>
        </p:nvPicPr>
        <p:blipFill>
          <a:blip r:embed="rId4" cstate="print"/>
          <a:srcRect/>
          <a:stretch>
            <a:fillRect/>
          </a:stretch>
        </p:blipFill>
        <p:spPr bwMode="auto">
          <a:xfrm>
            <a:off x="323527" y="333375"/>
            <a:ext cx="1548135" cy="824863"/>
          </a:xfrm>
          <a:prstGeom prst="rect">
            <a:avLst/>
          </a:prstGeom>
          <a:noFill/>
          <a:ln w="9525">
            <a:noFill/>
            <a:miter lim="800000"/>
            <a:headEnd/>
            <a:tailEnd/>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512" y="274638"/>
            <a:ext cx="8507288" cy="1143000"/>
          </a:xfrm>
        </p:spPr>
        <p:txBody>
          <a:bodyPr>
            <a:noAutofit/>
          </a:bodyPr>
          <a:lstStyle/>
          <a:p>
            <a:r>
              <a:rPr lang="en-GB" sz="3600" b="1" dirty="0">
                <a:solidFill>
                  <a:srgbClr val="FF0000"/>
                </a:solidFill>
                <a:latin typeface="Miller"/>
              </a:rPr>
              <a:t>MSF </a:t>
            </a:r>
            <a:r>
              <a:rPr lang="en-GB" sz="3600" dirty="0">
                <a:latin typeface="Miller"/>
              </a:rPr>
              <a:t>supplies </a:t>
            </a:r>
            <a:br>
              <a:rPr lang="en-GB" sz="3600" dirty="0">
                <a:latin typeface="Miller"/>
              </a:rPr>
            </a:br>
            <a:r>
              <a:rPr lang="en-GB" sz="3600" dirty="0">
                <a:latin typeface="Miller"/>
              </a:rPr>
              <a:t>clean water</a:t>
            </a:r>
            <a:endParaRPr lang="en-GB" sz="3600" b="1" dirty="0">
              <a:solidFill>
                <a:srgbClr val="FF0000"/>
              </a:solidFill>
              <a:latin typeface="Miller"/>
            </a:endParaRPr>
          </a:p>
        </p:txBody>
      </p:sp>
      <p:pic>
        <p:nvPicPr>
          <p:cNvPr id="119812" name="Picture 4" descr="http://www.doctorswithoutborders.org/sites/usa/files/styles/slideshow_big/public/images/4_0.jpg?itok=2KD4bjTo"/>
          <p:cNvPicPr>
            <a:picLocks noChangeAspect="1" noChangeArrowheads="1"/>
          </p:cNvPicPr>
          <p:nvPr/>
        </p:nvPicPr>
        <p:blipFill>
          <a:blip r:embed="rId2" cstate="print"/>
          <a:srcRect/>
          <a:stretch>
            <a:fillRect/>
          </a:stretch>
        </p:blipFill>
        <p:spPr bwMode="auto">
          <a:xfrm>
            <a:off x="2051720" y="3284984"/>
            <a:ext cx="4766929" cy="2979331"/>
          </a:xfrm>
          <a:prstGeom prst="rect">
            <a:avLst/>
          </a:prstGeom>
          <a:noFill/>
        </p:spPr>
      </p:pic>
      <p:sp>
        <p:nvSpPr>
          <p:cNvPr id="6" name="TextBox 5"/>
          <p:cNvSpPr txBox="1"/>
          <p:nvPr/>
        </p:nvSpPr>
        <p:spPr>
          <a:xfrm>
            <a:off x="2411760" y="6021288"/>
            <a:ext cx="1800200" cy="276999"/>
          </a:xfrm>
          <a:prstGeom prst="rect">
            <a:avLst/>
          </a:prstGeom>
          <a:noFill/>
        </p:spPr>
        <p:txBody>
          <a:bodyPr wrap="square" rtlCol="0">
            <a:spAutoFit/>
          </a:bodyPr>
          <a:lstStyle/>
          <a:p>
            <a:r>
              <a:rPr lang="en-GB" sz="1200" dirty="0">
                <a:solidFill>
                  <a:schemeClr val="bg1"/>
                </a:solidFill>
                <a:latin typeface="Miller"/>
              </a:rPr>
              <a:t>Andres Romero / MSF</a:t>
            </a:r>
          </a:p>
        </p:txBody>
      </p:sp>
      <p:sp>
        <p:nvSpPr>
          <p:cNvPr id="7" name="Footer Placeholder 6"/>
          <p:cNvSpPr>
            <a:spLocks noGrp="1"/>
          </p:cNvSpPr>
          <p:nvPr>
            <p:ph type="ftr" sz="quarter" idx="11"/>
          </p:nvPr>
        </p:nvSpPr>
        <p:spPr/>
        <p:txBody>
          <a:bodyPr/>
          <a:lstStyle/>
          <a:p>
            <a:pPr>
              <a:defRPr/>
            </a:pPr>
            <a:r>
              <a:rPr lang="en-US"/>
              <a:t>http://msf.org.uk/schools-resources</a:t>
            </a:r>
          </a:p>
        </p:txBody>
      </p:sp>
      <p:sp>
        <p:nvSpPr>
          <p:cNvPr id="8" name="Rectangle 7"/>
          <p:cNvSpPr/>
          <p:nvPr/>
        </p:nvSpPr>
        <p:spPr>
          <a:xfrm>
            <a:off x="323528" y="1556792"/>
            <a:ext cx="8424936" cy="2154436"/>
          </a:xfrm>
          <a:prstGeom prst="rect">
            <a:avLst/>
          </a:prstGeom>
        </p:spPr>
        <p:txBody>
          <a:bodyPr wrap="square">
            <a:spAutoFit/>
          </a:bodyPr>
          <a:lstStyle/>
          <a:p>
            <a:r>
              <a:rPr lang="en-GB" sz="2200" dirty="0">
                <a:latin typeface="Miller"/>
              </a:rPr>
              <a:t>MSF’s water and sanitation engineers and logisticians play a vital role in the prevention of cholera. Pictured water bladder and tanks in Uganda helping refugees from the Democratic Republic of Congo. </a:t>
            </a:r>
            <a:r>
              <a:rPr lang="en-GB" sz="2400" b="1" dirty="0">
                <a:solidFill>
                  <a:srgbClr val="FF0000"/>
                </a:solidFill>
                <a:latin typeface="Miller"/>
              </a:rPr>
              <a:t>MSF</a:t>
            </a:r>
            <a:r>
              <a:rPr lang="en-GB" sz="2400" dirty="0">
                <a:latin typeface="Miller"/>
              </a:rPr>
              <a:t> also builds latrines and cleans wells.</a:t>
            </a:r>
            <a:endParaRPr lang="en-US" sz="2400" dirty="0">
              <a:latin typeface="Miller"/>
            </a:endParaRPr>
          </a:p>
          <a:p>
            <a:endParaRPr lang="en-GB" sz="2200" dirty="0">
              <a:latin typeface="Miller"/>
            </a:endParaRPr>
          </a:p>
          <a:p>
            <a:endParaRPr lang="en-GB" sz="2200" dirty="0"/>
          </a:p>
        </p:txBody>
      </p:sp>
      <p:pic>
        <p:nvPicPr>
          <p:cNvPr id="9" name="Picture 8" descr="J:\Office\Forms, Templates, Logo\Logos\NEW Dual Logos 2011\JPG\MSF_dual_English_RGB.jpg"/>
          <p:cNvPicPr>
            <a:picLocks noChangeAspect="1" noChangeArrowheads="1"/>
          </p:cNvPicPr>
          <p:nvPr/>
        </p:nvPicPr>
        <p:blipFill>
          <a:blip r:embed="rId3" cstate="print"/>
          <a:srcRect/>
          <a:stretch>
            <a:fillRect/>
          </a:stretch>
        </p:blipFill>
        <p:spPr bwMode="auto">
          <a:xfrm>
            <a:off x="323527" y="333375"/>
            <a:ext cx="1548135" cy="824863"/>
          </a:xfrm>
          <a:prstGeom prst="rect">
            <a:avLst/>
          </a:prstGeom>
          <a:noFill/>
          <a:ln w="9525">
            <a:noFill/>
            <a:miter lim="800000"/>
            <a:headEnd/>
            <a:tailEnd/>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3528" y="274638"/>
            <a:ext cx="8363272" cy="1143000"/>
          </a:xfrm>
        </p:spPr>
        <p:txBody>
          <a:bodyPr>
            <a:noAutofit/>
          </a:bodyPr>
          <a:lstStyle/>
          <a:p>
            <a:r>
              <a:rPr lang="en-GB" sz="3600" dirty="0">
                <a:solidFill>
                  <a:srgbClr val="FF0000"/>
                </a:solidFill>
                <a:latin typeface="Miller"/>
              </a:rPr>
              <a:t>MSF </a:t>
            </a:r>
            <a:r>
              <a:rPr lang="en-GB" sz="3600" dirty="0">
                <a:latin typeface="Miller"/>
              </a:rPr>
              <a:t>vaccinates </a:t>
            </a:r>
            <a:br>
              <a:rPr lang="en-GB" sz="3600" dirty="0">
                <a:latin typeface="Miller"/>
              </a:rPr>
            </a:br>
            <a:r>
              <a:rPr lang="en-GB" sz="3600" dirty="0">
                <a:latin typeface="Miller"/>
              </a:rPr>
              <a:t>- in Guinea</a:t>
            </a:r>
            <a:endParaRPr lang="en-GB" sz="3600" dirty="0">
              <a:solidFill>
                <a:srgbClr val="FF0000"/>
              </a:solidFill>
              <a:latin typeface="Miller"/>
            </a:endParaRPr>
          </a:p>
        </p:txBody>
      </p:sp>
      <p:pic>
        <p:nvPicPr>
          <p:cNvPr id="111618" name="Picture 2" descr="http://www.msf.org/sites/msf.org/files/old-cms/fms/article-images/2012-06/MSF1171981.jpg"/>
          <p:cNvPicPr>
            <a:picLocks noChangeAspect="1" noChangeArrowheads="1"/>
          </p:cNvPicPr>
          <p:nvPr/>
        </p:nvPicPr>
        <p:blipFill>
          <a:blip r:embed="rId2" cstate="print"/>
          <a:srcRect/>
          <a:stretch>
            <a:fillRect/>
          </a:stretch>
        </p:blipFill>
        <p:spPr bwMode="auto">
          <a:xfrm>
            <a:off x="1259632" y="1628800"/>
            <a:ext cx="6657700" cy="4465368"/>
          </a:xfrm>
          <a:prstGeom prst="rect">
            <a:avLst/>
          </a:prstGeom>
          <a:noFill/>
        </p:spPr>
      </p:pic>
      <p:sp>
        <p:nvSpPr>
          <p:cNvPr id="6" name="Rectangle 5"/>
          <p:cNvSpPr/>
          <p:nvPr/>
        </p:nvSpPr>
        <p:spPr>
          <a:xfrm>
            <a:off x="7020272" y="5733256"/>
            <a:ext cx="667170" cy="276999"/>
          </a:xfrm>
          <a:prstGeom prst="rect">
            <a:avLst/>
          </a:prstGeom>
        </p:spPr>
        <p:txBody>
          <a:bodyPr wrap="none">
            <a:spAutoFit/>
          </a:bodyPr>
          <a:lstStyle/>
          <a:p>
            <a:r>
              <a:rPr lang="en-GB" sz="1200" dirty="0">
                <a:solidFill>
                  <a:schemeClr val="bg1"/>
                </a:solidFill>
                <a:latin typeface="Miller"/>
              </a:rPr>
              <a:t>© MSF</a:t>
            </a:r>
          </a:p>
        </p:txBody>
      </p:sp>
      <p:sp>
        <p:nvSpPr>
          <p:cNvPr id="7" name="Footer Placeholder 6"/>
          <p:cNvSpPr>
            <a:spLocks noGrp="1"/>
          </p:cNvSpPr>
          <p:nvPr>
            <p:ph type="ftr" sz="quarter" idx="11"/>
          </p:nvPr>
        </p:nvSpPr>
        <p:spPr/>
        <p:txBody>
          <a:bodyPr/>
          <a:lstStyle/>
          <a:p>
            <a:pPr>
              <a:defRPr/>
            </a:pPr>
            <a:r>
              <a:rPr lang="en-US"/>
              <a:t>http://msf.org.uk/schools-resources</a:t>
            </a:r>
          </a:p>
        </p:txBody>
      </p:sp>
      <p:pic>
        <p:nvPicPr>
          <p:cNvPr id="8" name="Picture 7" descr="J:\Office\Forms, Templates, Logo\Logos\NEW Dual Logos 2011\JPG\MSF_dual_English_RGB.jpg"/>
          <p:cNvPicPr>
            <a:picLocks noChangeAspect="1" noChangeArrowheads="1"/>
          </p:cNvPicPr>
          <p:nvPr/>
        </p:nvPicPr>
        <p:blipFill>
          <a:blip r:embed="rId3" cstate="print"/>
          <a:srcRect/>
          <a:stretch>
            <a:fillRect/>
          </a:stretch>
        </p:blipFill>
        <p:spPr bwMode="auto">
          <a:xfrm>
            <a:off x="323527" y="333375"/>
            <a:ext cx="1548135" cy="824863"/>
          </a:xfrm>
          <a:prstGeom prst="rect">
            <a:avLst/>
          </a:prstGeom>
          <a:noFill/>
          <a:ln w="9525">
            <a:noFill/>
            <a:miter lim="800000"/>
            <a:headEnd/>
            <a:tailEnd/>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p:cNvSpPr>
            <a:spLocks noGrp="1"/>
          </p:cNvSpPr>
          <p:nvPr>
            <p:ph type="title"/>
          </p:nvPr>
        </p:nvSpPr>
        <p:spPr>
          <a:xfrm>
            <a:off x="1692275" y="274638"/>
            <a:ext cx="5759450" cy="1143000"/>
          </a:xfrm>
        </p:spPr>
        <p:txBody>
          <a:bodyPr>
            <a:normAutofit fontScale="90000"/>
          </a:bodyPr>
          <a:lstStyle/>
          <a:p>
            <a:pPr eaLnBrk="1" hangingPunct="1"/>
            <a:br>
              <a:rPr lang="en-GB" dirty="0">
                <a:latin typeface="Miller" charset="0"/>
              </a:rPr>
            </a:br>
            <a:r>
              <a:rPr lang="en-GB" dirty="0">
                <a:latin typeface="Miller" charset="0"/>
              </a:rPr>
              <a:t>Acknowledgments</a:t>
            </a:r>
            <a:br>
              <a:rPr lang="en-GB" dirty="0">
                <a:latin typeface="Miller" charset="0"/>
              </a:rPr>
            </a:br>
            <a:endParaRPr lang="en-US" dirty="0">
              <a:latin typeface="Miller" charset="0"/>
            </a:endParaRPr>
          </a:p>
        </p:txBody>
      </p:sp>
      <p:sp>
        <p:nvSpPr>
          <p:cNvPr id="3" name="Content Placeholder 2"/>
          <p:cNvSpPr>
            <a:spLocks noGrp="1"/>
          </p:cNvSpPr>
          <p:nvPr>
            <p:ph idx="1"/>
          </p:nvPr>
        </p:nvSpPr>
        <p:spPr/>
        <p:txBody>
          <a:bodyPr/>
          <a:lstStyle/>
          <a:p>
            <a:pPr marL="0" indent="0" eaLnBrk="1" hangingPunct="1">
              <a:buNone/>
              <a:defRPr/>
            </a:pPr>
            <a:r>
              <a:rPr lang="en-GB" sz="2400" b="1" dirty="0"/>
              <a:t>Thank you </a:t>
            </a:r>
            <a:r>
              <a:rPr lang="en-GB" sz="2400" dirty="0"/>
              <a:t>for using our resource. We would be pleased to receive your feedback.  Email: </a:t>
            </a:r>
            <a:r>
              <a:rPr lang="en-GB" sz="2000" dirty="0">
                <a:hlinkClick r:id="rId3"/>
              </a:rPr>
              <a:t>schools@london.msf.org</a:t>
            </a:r>
            <a:r>
              <a:rPr lang="en-GB" sz="2600" dirty="0"/>
              <a:t>.  </a:t>
            </a:r>
            <a:r>
              <a:rPr lang="en-GB" sz="2400" b="1" dirty="0">
                <a:solidFill>
                  <a:srgbClr val="0070C0"/>
                </a:solidFill>
              </a:rPr>
              <a:t>Find out more about MSF</a:t>
            </a:r>
            <a:r>
              <a:rPr lang="en-GB" sz="2400" dirty="0"/>
              <a:t>: </a:t>
            </a:r>
            <a:r>
              <a:rPr lang="en-GB" sz="2000" dirty="0">
                <a:hlinkClick r:id="rId4"/>
              </a:rPr>
              <a:t>http://www.msf.org.uk</a:t>
            </a:r>
            <a:endParaRPr lang="en-GB" sz="2000" dirty="0"/>
          </a:p>
          <a:p>
            <a:pPr marL="0" indent="0" eaLnBrk="1" hangingPunct="1">
              <a:buFont typeface="Arial" pitchFamily="34" charset="0"/>
              <a:buNone/>
              <a:defRPr/>
            </a:pPr>
            <a:endParaRPr lang="en-GB" sz="2600" dirty="0"/>
          </a:p>
          <a:p>
            <a:pPr marL="0" indent="0" eaLnBrk="1" hangingPunct="1">
              <a:buFont typeface="Arial" pitchFamily="34" charset="0"/>
              <a:buNone/>
              <a:defRPr/>
            </a:pPr>
            <a:r>
              <a:rPr lang="en-GB" sz="2400" b="1" dirty="0"/>
              <a:t>Many, many thanks to LSHTM </a:t>
            </a:r>
            <a:r>
              <a:rPr lang="en-GB" sz="2400" dirty="0"/>
              <a:t>for giving MSF permission to replicate parts of the first lecture of the LSHTM “Introduction to Epidemiology” course and the interactive, shorter version on their website. You can find the first editions of </a:t>
            </a:r>
            <a:r>
              <a:rPr lang="en-GB" sz="2400" i="1" dirty="0"/>
              <a:t>On the Mode of Communication </a:t>
            </a:r>
            <a:r>
              <a:rPr lang="en-GB" sz="2400" dirty="0"/>
              <a:t>in its archive or visit a public lecture in its John Snow theatre.  </a:t>
            </a:r>
            <a:r>
              <a:rPr lang="en-GB" sz="2400" b="1" dirty="0">
                <a:solidFill>
                  <a:srgbClr val="0070C0"/>
                </a:solidFill>
              </a:rPr>
              <a:t>Find out more about LSHTM</a:t>
            </a:r>
            <a:r>
              <a:rPr lang="en-GB" sz="2400" dirty="0"/>
              <a:t>: </a:t>
            </a:r>
            <a:r>
              <a:rPr lang="en-GB" sz="2000" dirty="0">
                <a:hlinkClick r:id="rId5"/>
              </a:rPr>
              <a:t>http://www.lshtm.ac.uk</a:t>
            </a:r>
            <a:endParaRPr lang="en-GB" sz="2000" dirty="0"/>
          </a:p>
          <a:p>
            <a:pPr marL="0" indent="0" eaLnBrk="1" hangingPunct="1">
              <a:buFont typeface="Arial" pitchFamily="34" charset="0"/>
              <a:buNone/>
              <a:defRPr/>
            </a:pPr>
            <a:endParaRPr lang="en-GB" sz="2400" dirty="0"/>
          </a:p>
          <a:p>
            <a:pPr marL="0" indent="0" eaLnBrk="1" hangingPunct="1">
              <a:buFont typeface="Arial" pitchFamily="34" charset="0"/>
              <a:buNone/>
              <a:defRPr/>
            </a:pPr>
            <a:endParaRPr lang="en-US" sz="2600" dirty="0"/>
          </a:p>
          <a:p>
            <a:pPr marL="0" indent="0" eaLnBrk="1" hangingPunct="1">
              <a:buFont typeface="Arial" pitchFamily="34" charset="0"/>
              <a:buNone/>
              <a:defRPr/>
            </a:pPr>
            <a:endParaRPr lang="en-US" sz="2600"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a:normAutofit fontScale="90000"/>
          </a:bodyPr>
          <a:lstStyle/>
          <a:p>
            <a:pPr eaLnBrk="1" hangingPunct="1">
              <a:defRPr/>
            </a:pPr>
            <a:br>
              <a:rPr lang="en-GB" dirty="0"/>
            </a:br>
            <a:r>
              <a:rPr lang="en-GB" dirty="0"/>
              <a:t>Acknowledgments</a:t>
            </a:r>
            <a:br>
              <a:rPr lang="en-GB" dirty="0"/>
            </a:br>
            <a:endParaRPr lang="en-US" dirty="0"/>
          </a:p>
        </p:txBody>
      </p:sp>
      <p:sp>
        <p:nvSpPr>
          <p:cNvPr id="79875" name="Content Placeholder 2"/>
          <p:cNvSpPr>
            <a:spLocks noGrp="1"/>
          </p:cNvSpPr>
          <p:nvPr>
            <p:ph idx="1"/>
          </p:nvPr>
        </p:nvSpPr>
        <p:spPr/>
        <p:txBody>
          <a:bodyPr/>
          <a:lstStyle/>
          <a:p>
            <a:pPr marL="0" indent="0" eaLnBrk="1" hangingPunct="1">
              <a:buNone/>
            </a:pPr>
            <a:r>
              <a:rPr lang="en-GB" sz="2000" b="1" dirty="0"/>
              <a:t>Very special thanks </a:t>
            </a:r>
            <a:r>
              <a:rPr lang="en-GB" sz="2000" dirty="0"/>
              <a:t>to our </a:t>
            </a:r>
            <a:r>
              <a:rPr lang="en-GB" sz="2000" b="1" dirty="0"/>
              <a:t>Biology working group </a:t>
            </a:r>
            <a:r>
              <a:rPr lang="en-GB" sz="2000" dirty="0"/>
              <a:t>for kindly donating their time and giving us excellent input and guidance: </a:t>
            </a:r>
            <a:endParaRPr lang="en-GB" sz="2000" dirty="0">
              <a:latin typeface="Miller" charset="0"/>
            </a:endParaRPr>
          </a:p>
          <a:p>
            <a:pPr eaLnBrk="1" hangingPunct="1"/>
            <a:r>
              <a:rPr lang="en-GB" sz="2000" dirty="0" err="1">
                <a:latin typeface="Miller" charset="0"/>
              </a:rPr>
              <a:t>Yasmin</a:t>
            </a:r>
            <a:r>
              <a:rPr lang="en-GB" sz="2000" dirty="0">
                <a:latin typeface="Miller" charset="0"/>
              </a:rPr>
              <a:t> </a:t>
            </a:r>
            <a:r>
              <a:rPr lang="en-GB" sz="2000" dirty="0" err="1">
                <a:latin typeface="Miller" charset="0"/>
              </a:rPr>
              <a:t>Ghayur</a:t>
            </a:r>
            <a:r>
              <a:rPr lang="en-GB" sz="2000" dirty="0">
                <a:latin typeface="Miller" charset="0"/>
              </a:rPr>
              <a:t>, Archbishop </a:t>
            </a:r>
            <a:r>
              <a:rPr lang="en-GB" sz="2000" dirty="0" err="1">
                <a:latin typeface="Miller" charset="0"/>
              </a:rPr>
              <a:t>Tenison</a:t>
            </a:r>
            <a:r>
              <a:rPr lang="en-GB" sz="2000" dirty="0">
                <a:latin typeface="Miller" charset="0"/>
              </a:rPr>
              <a:t> Church of England High School, Croydon;  </a:t>
            </a:r>
            <a:endParaRPr lang="en-US" sz="2000" dirty="0">
              <a:latin typeface="Miller" charset="0"/>
            </a:endParaRPr>
          </a:p>
          <a:p>
            <a:pPr eaLnBrk="1" hangingPunct="1"/>
            <a:r>
              <a:rPr lang="en-GB" sz="2000" dirty="0">
                <a:latin typeface="Miller" charset="0"/>
              </a:rPr>
              <a:t>Neil Hart, St. Saviour’s and St </a:t>
            </a:r>
            <a:r>
              <a:rPr lang="en-GB" sz="2000" dirty="0" err="1">
                <a:latin typeface="Miller" charset="0"/>
              </a:rPr>
              <a:t>Olave’s</a:t>
            </a:r>
            <a:r>
              <a:rPr lang="en-GB" sz="2000" dirty="0">
                <a:latin typeface="Miller" charset="0"/>
              </a:rPr>
              <a:t> School, Southwark; </a:t>
            </a:r>
            <a:endParaRPr lang="en-US" sz="2000" dirty="0">
              <a:latin typeface="Miller" charset="0"/>
            </a:endParaRPr>
          </a:p>
          <a:p>
            <a:pPr eaLnBrk="1" hangingPunct="1"/>
            <a:r>
              <a:rPr lang="en-GB" sz="2000" dirty="0">
                <a:latin typeface="Miller" charset="0"/>
              </a:rPr>
              <a:t>Alexis </a:t>
            </a:r>
            <a:r>
              <a:rPr lang="en-GB" sz="2000" dirty="0" err="1">
                <a:latin typeface="Miller" charset="0"/>
              </a:rPr>
              <a:t>Lacheze</a:t>
            </a:r>
            <a:r>
              <a:rPr lang="en-GB" sz="2000" dirty="0">
                <a:latin typeface="Miller" charset="0"/>
              </a:rPr>
              <a:t>-Beer, Dulwich College, Dulwich; </a:t>
            </a:r>
            <a:endParaRPr lang="en-US" sz="2000" dirty="0">
              <a:latin typeface="Miller" charset="0"/>
            </a:endParaRPr>
          </a:p>
          <a:p>
            <a:pPr eaLnBrk="1" hangingPunct="1"/>
            <a:r>
              <a:rPr lang="en-GB" sz="2000" dirty="0">
                <a:latin typeface="Miller" charset="0"/>
              </a:rPr>
              <a:t>Mei </a:t>
            </a:r>
            <a:r>
              <a:rPr lang="en-GB" sz="2000" dirty="0" err="1">
                <a:latin typeface="Miller" charset="0"/>
              </a:rPr>
              <a:t>Lapuz</a:t>
            </a:r>
            <a:r>
              <a:rPr lang="en-GB" sz="2000" dirty="0">
                <a:latin typeface="Miller" charset="0"/>
              </a:rPr>
              <a:t>, Camden School for Girls, Camden; </a:t>
            </a:r>
            <a:endParaRPr lang="en-US" sz="2000" dirty="0">
              <a:latin typeface="Miller" charset="0"/>
            </a:endParaRPr>
          </a:p>
          <a:p>
            <a:pPr eaLnBrk="1" hangingPunct="1"/>
            <a:r>
              <a:rPr lang="en-GB" sz="2000" dirty="0" err="1">
                <a:latin typeface="Miller" charset="0"/>
              </a:rPr>
              <a:t>Shalika</a:t>
            </a:r>
            <a:r>
              <a:rPr lang="en-GB" sz="2000" dirty="0">
                <a:latin typeface="Miller" charset="0"/>
              </a:rPr>
              <a:t> Lewis, </a:t>
            </a:r>
            <a:r>
              <a:rPr lang="en-GB" sz="2000" dirty="0" err="1">
                <a:latin typeface="Miller" charset="0"/>
              </a:rPr>
              <a:t>Lilian</a:t>
            </a:r>
            <a:r>
              <a:rPr lang="en-GB" sz="2000" dirty="0">
                <a:latin typeface="Miller" charset="0"/>
              </a:rPr>
              <a:t> </a:t>
            </a:r>
            <a:r>
              <a:rPr lang="en-GB" sz="2000" dirty="0" err="1">
                <a:latin typeface="Miller" charset="0"/>
              </a:rPr>
              <a:t>Baylis</a:t>
            </a:r>
            <a:r>
              <a:rPr lang="en-GB" sz="2000" dirty="0">
                <a:latin typeface="Miller" charset="0"/>
              </a:rPr>
              <a:t>, Lambeth; </a:t>
            </a:r>
            <a:endParaRPr lang="en-US" sz="2000" dirty="0">
              <a:latin typeface="Miller" charset="0"/>
            </a:endParaRPr>
          </a:p>
          <a:p>
            <a:pPr eaLnBrk="1" hangingPunct="1"/>
            <a:r>
              <a:rPr lang="en-GB" sz="2000" dirty="0">
                <a:latin typeface="Miller" charset="0"/>
              </a:rPr>
              <a:t>Cecile </a:t>
            </a:r>
            <a:r>
              <a:rPr lang="en-GB" sz="2000" dirty="0" err="1">
                <a:latin typeface="Miller" charset="0"/>
              </a:rPr>
              <a:t>Roquain</a:t>
            </a:r>
            <a:r>
              <a:rPr lang="en-GB" sz="2000" dirty="0">
                <a:latin typeface="Miller" charset="0"/>
              </a:rPr>
              <a:t> and </a:t>
            </a:r>
            <a:r>
              <a:rPr lang="en-GB" sz="2000" dirty="0" err="1">
                <a:latin typeface="Miller" charset="0"/>
              </a:rPr>
              <a:t>Subarna</a:t>
            </a:r>
            <a:r>
              <a:rPr lang="en-GB" sz="2000">
                <a:latin typeface="Miller" charset="0"/>
              </a:rPr>
              <a:t> Paul, </a:t>
            </a:r>
            <a:r>
              <a:rPr lang="en-GB" sz="2000" dirty="0">
                <a:latin typeface="Miller" charset="0"/>
              </a:rPr>
              <a:t>St Charles Catholic Sixth Form College, Kensington;  </a:t>
            </a:r>
            <a:endParaRPr lang="en-US" sz="2000" dirty="0">
              <a:latin typeface="Miller" charset="0"/>
            </a:endParaRPr>
          </a:p>
          <a:p>
            <a:pPr eaLnBrk="1" hangingPunct="1"/>
            <a:r>
              <a:rPr lang="en-GB" sz="2000" dirty="0">
                <a:latin typeface="Miller" charset="0"/>
              </a:rPr>
              <a:t>Alison Waldron, Coloma Convent Girls’ School, Croydon.</a:t>
            </a:r>
          </a:p>
          <a:p>
            <a:pPr eaLnBrk="1" hangingPunct="1">
              <a:buNone/>
            </a:pPr>
            <a:endParaRPr lang="en-GB" sz="2000" dirty="0">
              <a:latin typeface="Miller" charset="0"/>
            </a:endParaRPr>
          </a:p>
          <a:p>
            <a:pPr marL="0" indent="0" eaLnBrk="1" hangingPunct="1">
              <a:buNone/>
              <a:defRPr/>
            </a:pPr>
            <a:r>
              <a:rPr lang="en-GB" sz="1800" dirty="0"/>
              <a:t>Thanks also to </a:t>
            </a:r>
            <a:r>
              <a:rPr lang="en-GB" sz="1800" b="1" dirty="0"/>
              <a:t>students </a:t>
            </a:r>
            <a:r>
              <a:rPr lang="en-GB" sz="1800" dirty="0"/>
              <a:t>Ellen Pearce-Davies</a:t>
            </a:r>
            <a:r>
              <a:rPr lang="en-US" sz="1800" dirty="0"/>
              <a:t>, </a:t>
            </a:r>
            <a:r>
              <a:rPr lang="en-GB" sz="1800" dirty="0"/>
              <a:t>Shannon Bernard Healey</a:t>
            </a:r>
            <a:r>
              <a:rPr lang="en-US" sz="1800" dirty="0"/>
              <a:t> and </a:t>
            </a:r>
            <a:r>
              <a:rPr lang="en-GB" sz="1800" dirty="0" err="1"/>
              <a:t>Tavishi</a:t>
            </a:r>
            <a:r>
              <a:rPr lang="en-GB" sz="1800" dirty="0"/>
              <a:t> </a:t>
            </a:r>
            <a:r>
              <a:rPr lang="en-GB" sz="1800" dirty="0" err="1"/>
              <a:t>Kanwar</a:t>
            </a:r>
            <a:r>
              <a:rPr lang="en-GB" sz="1800" dirty="0"/>
              <a:t> for their ideas.</a:t>
            </a:r>
          </a:p>
          <a:p>
            <a:pPr eaLnBrk="1" hangingPunct="1">
              <a:buNone/>
            </a:pPr>
            <a:endParaRPr lang="en-GB" sz="2200" dirty="0">
              <a:latin typeface="Miller" charset="0"/>
            </a:endParaRPr>
          </a:p>
          <a:p>
            <a:pPr eaLnBrk="1" hangingPunct="1">
              <a:buNone/>
            </a:pPr>
            <a:endParaRPr lang="en-GB" sz="2200" dirty="0">
              <a:latin typeface="Miller" charset="0"/>
            </a:endParaRPr>
          </a:p>
          <a:p>
            <a:pPr eaLnBrk="1" hangingPunct="1">
              <a:buNone/>
            </a:pPr>
            <a:endParaRPr lang="en-US" sz="2200" dirty="0">
              <a:latin typeface="Miller" charset="0"/>
            </a:endParaRPr>
          </a:p>
          <a:p>
            <a:pPr eaLnBrk="1" hangingPunct="1">
              <a:buFont typeface="Arial" pitchFamily="34" charset="0"/>
              <a:buNone/>
            </a:pPr>
            <a:endParaRPr lang="en-US" sz="2200" dirty="0">
              <a:latin typeface="Miller" charset="0"/>
            </a:endParaRPr>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4690" name="Picture 2" descr="http://www.msf.org/sites/msf.org/files/msf-names_final.gif"/>
          <p:cNvPicPr>
            <a:picLocks noChangeAspect="1" noChangeArrowheads="1"/>
          </p:cNvPicPr>
          <p:nvPr/>
        </p:nvPicPr>
        <p:blipFill>
          <a:blip r:embed="rId2" cstate="print"/>
          <a:srcRect/>
          <a:stretch>
            <a:fillRect/>
          </a:stretch>
        </p:blipFill>
        <p:spPr bwMode="auto">
          <a:xfrm>
            <a:off x="755576" y="1628800"/>
            <a:ext cx="3943847" cy="3888432"/>
          </a:xfrm>
          <a:prstGeom prst="rect">
            <a:avLst/>
          </a:prstGeom>
          <a:noFill/>
        </p:spPr>
      </p:pic>
      <p:pic>
        <p:nvPicPr>
          <p:cNvPr id="6" name="Picture 4" descr="http://www.nobelprize.org/nobel_prizes/peace/laureates/1999/msf-diploma.jpg"/>
          <p:cNvPicPr>
            <a:picLocks noChangeAspect="1" noChangeArrowheads="1"/>
          </p:cNvPicPr>
          <p:nvPr/>
        </p:nvPicPr>
        <p:blipFill>
          <a:blip r:embed="rId3" cstate="print"/>
          <a:srcRect/>
          <a:stretch>
            <a:fillRect/>
          </a:stretch>
        </p:blipFill>
        <p:spPr bwMode="auto">
          <a:xfrm>
            <a:off x="4788024" y="2132856"/>
            <a:ext cx="3685449" cy="2808312"/>
          </a:xfrm>
          <a:prstGeom prst="rect">
            <a:avLst/>
          </a:prstGeom>
          <a:noFill/>
        </p:spPr>
      </p:pic>
      <p:sp>
        <p:nvSpPr>
          <p:cNvPr id="7" name="Footer Placeholder 6"/>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rtlCol="0">
            <a:normAutofit fontScale="90000"/>
          </a:bodyPr>
          <a:lstStyle/>
          <a:p>
            <a:pPr eaLnBrk="1" fontAlgn="auto" hangingPunct="1">
              <a:spcAft>
                <a:spcPts val="0"/>
              </a:spcAft>
              <a:defRPr/>
            </a:pPr>
            <a:r>
              <a:rPr lang="en-GB" dirty="0"/>
              <a:t>Endemic, epidemic,</a:t>
            </a:r>
            <a:br>
              <a:rPr lang="en-GB" dirty="0"/>
            </a:br>
            <a:r>
              <a:rPr lang="en-GB" dirty="0"/>
              <a:t>pandemic</a:t>
            </a:r>
            <a:endParaRPr lang="en-US" dirty="0"/>
          </a:p>
        </p:txBody>
      </p:sp>
      <p:sp>
        <p:nvSpPr>
          <p:cNvPr id="3" name="Content Placeholder 2"/>
          <p:cNvSpPr>
            <a:spLocks noGrp="1"/>
          </p:cNvSpPr>
          <p:nvPr>
            <p:ph idx="1"/>
          </p:nvPr>
        </p:nvSpPr>
        <p:spPr>
          <a:xfrm>
            <a:off x="323850" y="1484313"/>
            <a:ext cx="8496300" cy="4968875"/>
          </a:xfrm>
        </p:spPr>
        <p:txBody>
          <a:bodyPr rtlCol="0">
            <a:normAutofit/>
          </a:bodyPr>
          <a:lstStyle/>
          <a:p>
            <a:pPr marL="0" indent="0" eaLnBrk="1" fontAlgn="auto" hangingPunct="1">
              <a:spcAft>
                <a:spcPts val="0"/>
              </a:spcAft>
              <a:buFont typeface="Arial" pitchFamily="34" charset="0"/>
              <a:buNone/>
              <a:defRPr/>
            </a:pPr>
            <a:r>
              <a:rPr lang="en-GB" sz="3500" b="1" i="1" dirty="0">
                <a:solidFill>
                  <a:srgbClr val="0070C0"/>
                </a:solidFill>
              </a:rPr>
              <a:t>Action for students:</a:t>
            </a:r>
            <a:r>
              <a:rPr lang="en-GB" sz="3500" b="1" dirty="0">
                <a:solidFill>
                  <a:srgbClr val="0070C0"/>
                </a:solidFill>
              </a:rPr>
              <a:t> </a:t>
            </a:r>
            <a:r>
              <a:rPr lang="en-GB" sz="3500" dirty="0"/>
              <a:t>Define endemic, epidemic and pandemic</a:t>
            </a:r>
          </a:p>
          <a:p>
            <a:pPr eaLnBrk="1" fontAlgn="auto" hangingPunct="1">
              <a:spcAft>
                <a:spcPts val="0"/>
              </a:spcAft>
              <a:buFont typeface="Arial" pitchFamily="34" charset="0"/>
              <a:buNone/>
              <a:defRPr/>
            </a:pPr>
            <a:endParaRPr lang="en-US" sz="2900"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2275" y="274638"/>
            <a:ext cx="5759450" cy="1143000"/>
          </a:xfrm>
        </p:spPr>
        <p:txBody>
          <a:bodyPr rtlCol="0">
            <a:normAutofit fontScale="90000"/>
          </a:bodyPr>
          <a:lstStyle/>
          <a:p>
            <a:pPr eaLnBrk="1" fontAlgn="auto" hangingPunct="1">
              <a:spcAft>
                <a:spcPts val="0"/>
              </a:spcAft>
              <a:defRPr/>
            </a:pPr>
            <a:r>
              <a:rPr lang="en-GB" dirty="0"/>
              <a:t>Cholera in </a:t>
            </a:r>
            <a:br>
              <a:rPr lang="en-GB" dirty="0"/>
            </a:br>
            <a:r>
              <a:rPr lang="en-GB" dirty="0"/>
              <a:t>19</a:t>
            </a:r>
            <a:r>
              <a:rPr lang="en-GB" baseline="30000" dirty="0"/>
              <a:t>th</a:t>
            </a:r>
            <a:r>
              <a:rPr lang="en-GB" dirty="0"/>
              <a:t> C in England and Wales</a:t>
            </a:r>
            <a:endParaRPr lang="en-US" dirty="0"/>
          </a:p>
        </p:txBody>
      </p:sp>
      <p:sp>
        <p:nvSpPr>
          <p:cNvPr id="3" name="Content Placeholder 2"/>
          <p:cNvSpPr>
            <a:spLocks noGrp="1"/>
          </p:cNvSpPr>
          <p:nvPr>
            <p:ph idx="1"/>
          </p:nvPr>
        </p:nvSpPr>
        <p:spPr>
          <a:xfrm>
            <a:off x="457200" y="1600200"/>
            <a:ext cx="8229600" cy="4708525"/>
          </a:xfrm>
        </p:spPr>
        <p:txBody>
          <a:bodyPr rtlCol="0">
            <a:normAutofit fontScale="92500" lnSpcReduction="20000"/>
          </a:bodyPr>
          <a:lstStyle/>
          <a:p>
            <a:pPr eaLnBrk="1" fontAlgn="auto" hangingPunct="1">
              <a:spcAft>
                <a:spcPts val="0"/>
              </a:spcAft>
              <a:defRPr/>
            </a:pPr>
            <a:r>
              <a:rPr lang="en-US" sz="2700" dirty="0"/>
              <a:t>Of the three pandemics of Asiatic cholera (1817-23, 1826-37 and 1846-63) two reached the British isles.</a:t>
            </a:r>
          </a:p>
          <a:p>
            <a:pPr eaLnBrk="1" fontAlgn="auto" hangingPunct="1">
              <a:spcAft>
                <a:spcPts val="0"/>
              </a:spcAft>
              <a:buNone/>
              <a:defRPr/>
            </a:pPr>
            <a:endParaRPr lang="en-US" sz="2700" dirty="0"/>
          </a:p>
          <a:p>
            <a:pPr eaLnBrk="1" fontAlgn="auto" hangingPunct="1">
              <a:spcAft>
                <a:spcPts val="0"/>
              </a:spcAft>
              <a:defRPr/>
            </a:pPr>
            <a:r>
              <a:rPr lang="en-US" sz="2700" b="1" dirty="0"/>
              <a:t>This exercise focuses on the outbreaks in London during the Third Asiatic pandemic of 1846-63.</a:t>
            </a:r>
          </a:p>
          <a:p>
            <a:pPr eaLnBrk="1" fontAlgn="auto" hangingPunct="1">
              <a:spcAft>
                <a:spcPts val="0"/>
              </a:spcAft>
              <a:buNone/>
              <a:defRPr/>
            </a:pPr>
            <a:endParaRPr lang="en-GB" sz="2700" dirty="0"/>
          </a:p>
          <a:p>
            <a:pPr eaLnBrk="1" fontAlgn="auto" hangingPunct="1">
              <a:spcAft>
                <a:spcPts val="0"/>
              </a:spcAft>
              <a:defRPr/>
            </a:pPr>
            <a:r>
              <a:rPr lang="en-GB" sz="2700" dirty="0"/>
              <a:t>England and Wales were hit with deadly force - high mortality in short period of time:</a:t>
            </a:r>
          </a:p>
          <a:p>
            <a:pPr marL="720725" indent="0" eaLnBrk="1" fontAlgn="auto" hangingPunct="1">
              <a:spcAft>
                <a:spcPts val="0"/>
              </a:spcAft>
              <a:buFont typeface="Arial" pitchFamily="34" charset="0"/>
              <a:buNone/>
              <a:defRPr/>
            </a:pPr>
            <a:r>
              <a:rPr lang="en-GB" sz="2500" dirty="0"/>
              <a:t>“Whenever cholera broke out -- which it did four times between 1831 and 1854 -- nothing whatsoever was done to contain it, and </a:t>
            </a:r>
            <a:r>
              <a:rPr lang="en-GB" sz="2500" b="1" dirty="0"/>
              <a:t>it rampaged through the industrial cities, leaving tens of thousands dead in its wake</a:t>
            </a:r>
            <a:r>
              <a:rPr lang="en-GB" sz="2500" dirty="0"/>
              <a:t>.” </a:t>
            </a:r>
            <a:r>
              <a:rPr lang="en-GB" sz="1700" dirty="0"/>
              <a:t>-Summers, Judith. </a:t>
            </a:r>
            <a:r>
              <a:rPr lang="en-GB" sz="1700" i="1" dirty="0"/>
              <a:t>Soho -- A History of London's Most Colourful </a:t>
            </a:r>
            <a:r>
              <a:rPr lang="en-GB" sz="1700" i="1" dirty="0" err="1"/>
              <a:t>Neighborhood</a:t>
            </a:r>
            <a:r>
              <a:rPr lang="en-GB" sz="1700" dirty="0"/>
              <a:t>, Bloomsbury, London, 1989</a:t>
            </a:r>
            <a:endParaRPr lang="en-US" sz="1700" dirty="0"/>
          </a:p>
          <a:p>
            <a:pPr eaLnBrk="1" fontAlgn="auto" hangingPunct="1">
              <a:spcAft>
                <a:spcPts val="0"/>
              </a:spcAft>
              <a:defRPr/>
            </a:pPr>
            <a:endParaRPr lang="en-US" dirty="0"/>
          </a:p>
          <a:p>
            <a:pPr eaLnBrk="1" fontAlgn="auto" hangingPunct="1">
              <a:spcAft>
                <a:spcPts val="0"/>
              </a:spcAft>
              <a:defRPr/>
            </a:pPr>
            <a:endParaRPr lang="en-US" dirty="0"/>
          </a:p>
          <a:p>
            <a:pPr eaLnBrk="1" fontAlgn="auto" hangingPunct="1">
              <a:spcAft>
                <a:spcPts val="0"/>
              </a:spcAft>
              <a:defRPr/>
            </a:pPr>
            <a:endParaRPr lang="en-US" dirty="0"/>
          </a:p>
        </p:txBody>
      </p:sp>
      <p:sp>
        <p:nvSpPr>
          <p:cNvPr id="4" name="Footer Placeholder 3"/>
          <p:cNvSpPr>
            <a:spLocks noGrp="1"/>
          </p:cNvSpPr>
          <p:nvPr>
            <p:ph type="ftr" sz="quarter" idx="11"/>
          </p:nvPr>
        </p:nvSpPr>
        <p:spPr/>
        <p:txBody>
          <a:bodyPr/>
          <a:lstStyle/>
          <a:p>
            <a:pPr>
              <a:defRPr/>
            </a:pPr>
            <a:r>
              <a:rPr lang="en-US"/>
              <a:t>http://msf.org.uk/schools-resources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2198</TotalTime>
  <Words>7569</Words>
  <Application>Microsoft Office PowerPoint</Application>
  <PresentationFormat>On-screen Show (4:3)</PresentationFormat>
  <Paragraphs>584</Paragraphs>
  <Slides>78</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78</vt:i4>
      </vt:variant>
    </vt:vector>
  </HeadingPairs>
  <TitlesOfParts>
    <vt:vector size="84" baseType="lpstr">
      <vt:lpstr>Arial</vt:lpstr>
      <vt:lpstr>Calibri</vt:lpstr>
      <vt:lpstr>Miller</vt:lpstr>
      <vt:lpstr>Times New Roman</vt:lpstr>
      <vt:lpstr>Wingdings</vt:lpstr>
      <vt:lpstr>Office Theme</vt:lpstr>
      <vt:lpstr>Snow on Cholera Epidemiology and data handling exercise - Without answer key -  Adapted for A level biology students   </vt:lpstr>
      <vt:lpstr>Snow on Cholera</vt:lpstr>
      <vt:lpstr> Learning objectives</vt:lpstr>
      <vt:lpstr>Index of presentation: Introduction</vt:lpstr>
      <vt:lpstr>Index: Part 1</vt:lpstr>
      <vt:lpstr>Index: Part 2</vt:lpstr>
      <vt:lpstr>Introduction: Cholera pandemics</vt:lpstr>
      <vt:lpstr>Endemic, epidemic, pandemic</vt:lpstr>
      <vt:lpstr>Cholera in  19th C in England and Wales</vt:lpstr>
      <vt:lpstr>The mystery of cholera’s  cause and transmission</vt:lpstr>
      <vt:lpstr>Cholera outbreaks in  19th C in England and Wales</vt:lpstr>
      <vt:lpstr>Prevailing thinking</vt:lpstr>
      <vt:lpstr>PowerPoint Presentation</vt:lpstr>
      <vt:lpstr>Classic epidemiological investigation</vt:lpstr>
      <vt:lpstr>Part 1 (1848-49) and Part 2 (1854): 2 different types of investigations</vt:lpstr>
      <vt:lpstr>Snow’s basic theory in 1849</vt:lpstr>
      <vt:lpstr>Snow’s hypotheses</vt:lpstr>
      <vt:lpstr>Issues with observed associations</vt:lpstr>
      <vt:lpstr> Living conditions during Snow’s time </vt:lpstr>
      <vt:lpstr>London panorama</vt:lpstr>
      <vt:lpstr>London slum</vt:lpstr>
      <vt:lpstr>Sanitation</vt:lpstr>
      <vt:lpstr> Water companies and community hand pumps </vt:lpstr>
      <vt:lpstr>River Thames</vt:lpstr>
      <vt:lpstr>Epidemiology</vt:lpstr>
      <vt:lpstr>PART 1: 1848-49 cholera outbreak</vt:lpstr>
      <vt:lpstr>  High resolution map available at: http://www.ph.ucla.edu/epi/snow/snowmap2.pdf </vt:lpstr>
      <vt:lpstr>Map of 1848-49 South  London by water supplier (2)</vt:lpstr>
      <vt:lpstr>Incidence and  prevalence</vt:lpstr>
      <vt:lpstr>Lambeth Company  moves upstream </vt:lpstr>
      <vt:lpstr> Cholera outbreak in 1853 pandemic </vt:lpstr>
      <vt:lpstr>The Grand Experiment</vt:lpstr>
      <vt:lpstr>Epidemiological studies</vt:lpstr>
      <vt:lpstr>Observational study</vt:lpstr>
      <vt:lpstr>Cohort and case-control  studies</vt:lpstr>
      <vt:lpstr>Shoe-leather epidemiology (1)</vt:lpstr>
      <vt:lpstr>Shoe-leather epidemiology (2)</vt:lpstr>
      <vt:lpstr>Source of water and  number of deaths (1)</vt:lpstr>
      <vt:lpstr>Source of water and  number of deaths (2)</vt:lpstr>
      <vt:lpstr>Table with estimated denominator</vt:lpstr>
      <vt:lpstr>Ideal denominator</vt:lpstr>
      <vt:lpstr>Risk</vt:lpstr>
      <vt:lpstr>Hypothesis and data</vt:lpstr>
      <vt:lpstr>Rate</vt:lpstr>
      <vt:lpstr>Descriptive epidemiology</vt:lpstr>
      <vt:lpstr>Analytical epidemiology</vt:lpstr>
      <vt:lpstr>PART 2: Spike in cholera cases in August 1854</vt:lpstr>
      <vt:lpstr>Snow’s iconic map of  1854 cholera cases</vt:lpstr>
      <vt:lpstr>Maps</vt:lpstr>
      <vt:lpstr>Likely source of outbreak</vt:lpstr>
      <vt:lpstr>Broad Street pump</vt:lpstr>
      <vt:lpstr>Outlying cases (1)</vt:lpstr>
      <vt:lpstr>Outlying cases (2)</vt:lpstr>
      <vt:lpstr>Soho outbreak</vt:lpstr>
      <vt:lpstr>PowerPoint Presentation</vt:lpstr>
      <vt:lpstr>Recommendations</vt:lpstr>
      <vt:lpstr>Steps in Snow’s study</vt:lpstr>
      <vt:lpstr>Epidemic curve of the Broad Street outbreak</vt:lpstr>
      <vt:lpstr>Epidemic curve (1)</vt:lpstr>
      <vt:lpstr>Epidemic curve (2)</vt:lpstr>
      <vt:lpstr>Why did the epidemic stop?</vt:lpstr>
      <vt:lpstr>Alternative explanations</vt:lpstr>
      <vt:lpstr>Outbreak description</vt:lpstr>
      <vt:lpstr>Outbreak explanation</vt:lpstr>
      <vt:lpstr>Causal relationship (1)</vt:lpstr>
      <vt:lpstr>Causal relationship (2)</vt:lpstr>
      <vt:lpstr>Causal relationship (3)</vt:lpstr>
      <vt:lpstr>Review of epidemiological investigation</vt:lpstr>
      <vt:lpstr>Mixed reviews</vt:lpstr>
      <vt:lpstr>So who discovered cholera?</vt:lpstr>
      <vt:lpstr>1886 and after</vt:lpstr>
      <vt:lpstr>PART III MSF and cholera</vt:lpstr>
      <vt:lpstr>MSF cholera treatment  centre in Haiti</vt:lpstr>
      <vt:lpstr>MSF supplies  clean water</vt:lpstr>
      <vt:lpstr>MSF vaccinates  - in Guinea</vt:lpstr>
      <vt:lpstr> Acknowledgments </vt:lpstr>
      <vt:lpstr> Acknowledgments </vt:lpstr>
      <vt:lpstr>PowerPoint Presentation</vt:lpstr>
    </vt:vector>
  </TitlesOfParts>
  <Company>MSF</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Snow on Cholera Epidemiology and data handling exercise Adapted for A level biology students By Medecins Sans Frontieres         - With answer key -</dc:title>
  <dc:creator>severa</dc:creator>
  <cp:lastModifiedBy>greva</cp:lastModifiedBy>
  <cp:revision>779</cp:revision>
  <dcterms:created xsi:type="dcterms:W3CDTF">2014-07-10T10:40:35Z</dcterms:created>
  <dcterms:modified xsi:type="dcterms:W3CDTF">2018-09-25T20:09:13Z</dcterms:modified>
</cp:coreProperties>
</file>

<file path=docProps/thumbnail.jpeg>
</file>